
<file path=[Content_Types].xml><?xml version="1.0" encoding="utf-8"?>
<Types xmlns="http://schemas.openxmlformats.org/package/2006/content-types">
  <Default Extension="jfif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8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65" r:id="rId12"/>
    <p:sldId id="267" r:id="rId13"/>
    <p:sldId id="268" r:id="rId14"/>
    <p:sldId id="269" r:id="rId15"/>
    <p:sldId id="366" r:id="rId16"/>
    <p:sldId id="367" r:id="rId17"/>
    <p:sldId id="270" r:id="rId18"/>
    <p:sldId id="271" r:id="rId19"/>
    <p:sldId id="368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9" r:id="rId110"/>
    <p:sldId id="370" r:id="rId111"/>
    <p:sldId id="371" r:id="rId112"/>
    <p:sldId id="372" r:id="rId113"/>
    <p:sldId id="362" r:id="rId114"/>
    <p:sldId id="363" r:id="rId115"/>
    <p:sldId id="257" r:id="rId116"/>
    <p:sldId id="364" r:id="rId117"/>
  </p:sldIdLst>
  <p:sldSz cx="7569200" cy="10699750"/>
  <p:notesSz cx="7569200" cy="1069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7D04F-85F7-433E-AAD1-349E0BC2F42D}" v="36" dt="2022-01-25T06:50:44.7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250" y="-7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rna Jain" userId="c4cd9728b67f857b" providerId="LiveId" clId="{3FF7D04F-85F7-433E-AAD1-349E0BC2F42D}"/>
    <pc:docChg chg="undo custSel addSld delSld modSld sldOrd">
      <pc:chgData name="Prerna Jain" userId="c4cd9728b67f857b" providerId="LiveId" clId="{3FF7D04F-85F7-433E-AAD1-349E0BC2F42D}" dt="2022-01-25T06:52:39.255" v="2287"/>
      <pc:docMkLst>
        <pc:docMk/>
      </pc:docMkLst>
      <pc:sldChg chg="addSp modSp mod">
        <pc:chgData name="Prerna Jain" userId="c4cd9728b67f857b" providerId="LiveId" clId="{3FF7D04F-85F7-433E-AAD1-349E0BC2F42D}" dt="2022-01-23T16:28:26.699" v="1491" actId="1076"/>
        <pc:sldMkLst>
          <pc:docMk/>
          <pc:sldMk cId="0" sldId="256"/>
        </pc:sldMkLst>
        <pc:spChg chg="mod">
          <ac:chgData name="Prerna Jain" userId="c4cd9728b67f857b" providerId="LiveId" clId="{3FF7D04F-85F7-433E-AAD1-349E0BC2F42D}" dt="2022-01-23T07:00:21.972" v="34" actId="14100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Prerna Jain" userId="c4cd9728b67f857b" providerId="LiveId" clId="{3FF7D04F-85F7-433E-AAD1-349E0BC2F42D}" dt="2022-01-23T16:28:26.699" v="1491" actId="1076"/>
          <ac:picMkLst>
            <pc:docMk/>
            <pc:sldMk cId="0" sldId="256"/>
            <ac:picMk id="6" creationId="{462C1D6B-CEE3-4A8C-9A1E-13C3783715ED}"/>
          </ac:picMkLst>
        </pc:picChg>
      </pc:sldChg>
      <pc:sldChg chg="addSp delSp modSp mod ord">
        <pc:chgData name="Prerna Jain" userId="c4cd9728b67f857b" providerId="LiveId" clId="{3FF7D04F-85F7-433E-AAD1-349E0BC2F42D}" dt="2022-01-25T06:52:39.255" v="2287"/>
        <pc:sldMkLst>
          <pc:docMk/>
          <pc:sldMk cId="0" sldId="257"/>
        </pc:sldMkLst>
        <pc:spChg chg="del mod">
          <ac:chgData name="Prerna Jain" userId="c4cd9728b67f857b" providerId="LiveId" clId="{3FF7D04F-85F7-433E-AAD1-349E0BC2F42D}" dt="2022-01-23T07:01:10.610" v="40" actId="478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Prerna Jain" userId="c4cd9728b67f857b" providerId="LiveId" clId="{3FF7D04F-85F7-433E-AAD1-349E0BC2F42D}" dt="2022-01-23T16:32:46.687" v="1576"/>
          <ac:spMkLst>
            <pc:docMk/>
            <pc:sldMk cId="0" sldId="257"/>
            <ac:spMk id="6" creationId="{B6A9BC65-3A16-4340-98D7-0F491BAD6B9C}"/>
          </ac:spMkLst>
        </pc:spChg>
        <pc:spChg chg="add del mod">
          <ac:chgData name="Prerna Jain" userId="c4cd9728b67f857b" providerId="LiveId" clId="{3FF7D04F-85F7-433E-AAD1-349E0BC2F42D}" dt="2022-01-23T16:50:44.251" v="1580"/>
          <ac:spMkLst>
            <pc:docMk/>
            <pc:sldMk cId="0" sldId="257"/>
            <ac:spMk id="8" creationId="{EBC8645B-5DA8-4CAA-83EA-75EE69AC0ED9}"/>
          </ac:spMkLst>
        </pc:spChg>
        <pc:picChg chg="add del mod">
          <ac:chgData name="Prerna Jain" userId="c4cd9728b67f857b" providerId="LiveId" clId="{3FF7D04F-85F7-433E-AAD1-349E0BC2F42D}" dt="2022-01-24T13:53:52.528" v="1584" actId="478"/>
          <ac:picMkLst>
            <pc:docMk/>
            <pc:sldMk cId="0" sldId="257"/>
            <ac:picMk id="6" creationId="{F07F8DFC-1024-408E-A648-8188E73A1378}"/>
          </ac:picMkLst>
        </pc:picChg>
        <pc:picChg chg="add mod">
          <ac:chgData name="Prerna Jain" userId="c4cd9728b67f857b" providerId="LiveId" clId="{3FF7D04F-85F7-433E-AAD1-349E0BC2F42D}" dt="2022-01-24T13:59:01.847" v="1588" actId="14100"/>
          <ac:picMkLst>
            <pc:docMk/>
            <pc:sldMk cId="0" sldId="257"/>
            <ac:picMk id="7" creationId="{2A70F395-8537-4EA0-A3FD-30962BE374A5}"/>
          </ac:picMkLst>
        </pc:picChg>
      </pc:sldChg>
      <pc:sldChg chg="modSp mod ord">
        <pc:chgData name="Prerna Jain" userId="c4cd9728b67f857b" providerId="LiveId" clId="{3FF7D04F-85F7-433E-AAD1-349E0BC2F42D}" dt="2022-01-24T16:43:29.582" v="1708" actId="115"/>
        <pc:sldMkLst>
          <pc:docMk/>
          <pc:sldMk cId="0" sldId="258"/>
        </pc:sldMkLst>
        <pc:spChg chg="mod">
          <ac:chgData name="Prerna Jain" userId="c4cd9728b67f857b" providerId="LiveId" clId="{3FF7D04F-85F7-433E-AAD1-349E0BC2F42D}" dt="2022-01-24T16:43:29.582" v="1708" actId="115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Prerna Jain" userId="c4cd9728b67f857b" providerId="LiveId" clId="{3FF7D04F-85F7-433E-AAD1-349E0BC2F42D}" dt="2022-01-23T11:32:50.554" v="114" actId="20577"/>
        <pc:sldMkLst>
          <pc:docMk/>
          <pc:sldMk cId="0" sldId="259"/>
        </pc:sldMkLst>
        <pc:spChg chg="mod">
          <ac:chgData name="Prerna Jain" userId="c4cd9728b67f857b" providerId="LiveId" clId="{3FF7D04F-85F7-433E-AAD1-349E0BC2F42D}" dt="2022-01-23T11:31:20.317" v="64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Prerna Jain" userId="c4cd9728b67f857b" providerId="LiveId" clId="{3FF7D04F-85F7-433E-AAD1-349E0BC2F42D}" dt="2022-01-23T11:32:50.554" v="114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 mod">
        <pc:chgData name="Prerna Jain" userId="c4cd9728b67f857b" providerId="LiveId" clId="{3FF7D04F-85F7-433E-AAD1-349E0BC2F42D}" dt="2022-01-23T11:34:32.479" v="122" actId="20577"/>
        <pc:sldMkLst>
          <pc:docMk/>
          <pc:sldMk cId="0" sldId="260"/>
        </pc:sldMkLst>
        <pc:spChg chg="mod">
          <ac:chgData name="Prerna Jain" userId="c4cd9728b67f857b" providerId="LiveId" clId="{3FF7D04F-85F7-433E-AAD1-349E0BC2F42D}" dt="2022-01-23T11:34:32.479" v="122" actId="20577"/>
          <ac:spMkLst>
            <pc:docMk/>
            <pc:sldMk cId="0" sldId="260"/>
            <ac:spMk id="4" creationId="{00000000-0000-0000-0000-000000000000}"/>
          </ac:spMkLst>
        </pc:spChg>
      </pc:sldChg>
      <pc:sldChg chg="delSp modSp mod">
        <pc:chgData name="Prerna Jain" userId="c4cd9728b67f857b" providerId="LiveId" clId="{3FF7D04F-85F7-433E-AAD1-349E0BC2F42D}" dt="2022-01-23T11:41:35.942" v="143"/>
        <pc:sldMkLst>
          <pc:docMk/>
          <pc:sldMk cId="0" sldId="263"/>
        </pc:sldMkLst>
        <pc:spChg chg="del mod">
          <ac:chgData name="Prerna Jain" userId="c4cd9728b67f857b" providerId="LiveId" clId="{3FF7D04F-85F7-433E-AAD1-349E0BC2F42D}" dt="2022-01-23T11:41:35.942" v="143"/>
          <ac:spMkLst>
            <pc:docMk/>
            <pc:sldMk cId="0" sldId="263"/>
            <ac:spMk id="5" creationId="{00000000-0000-0000-0000-000000000000}"/>
          </ac:spMkLst>
        </pc:spChg>
      </pc:sldChg>
      <pc:sldChg chg="modSp mod">
        <pc:chgData name="Prerna Jain" userId="c4cd9728b67f857b" providerId="LiveId" clId="{3FF7D04F-85F7-433E-AAD1-349E0BC2F42D}" dt="2022-01-23T11:42:38.188" v="159" actId="20577"/>
        <pc:sldMkLst>
          <pc:docMk/>
          <pc:sldMk cId="0" sldId="264"/>
        </pc:sldMkLst>
        <pc:spChg chg="mod">
          <ac:chgData name="Prerna Jain" userId="c4cd9728b67f857b" providerId="LiveId" clId="{3FF7D04F-85F7-433E-AAD1-349E0BC2F42D}" dt="2022-01-23T11:42:38.188" v="159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 chgLayout">
        <pc:chgData name="Prerna Jain" userId="c4cd9728b67f857b" providerId="LiveId" clId="{3FF7D04F-85F7-433E-AAD1-349E0BC2F42D}" dt="2022-01-25T05:51:36.415" v="2000" actId="1076"/>
        <pc:sldMkLst>
          <pc:docMk/>
          <pc:sldMk cId="0" sldId="266"/>
        </pc:sldMkLst>
        <pc:spChg chg="mod">
          <ac:chgData name="Prerna Jain" userId="c4cd9728b67f857b" providerId="LiveId" clId="{3FF7D04F-85F7-433E-AAD1-349E0BC2F42D}" dt="2022-01-25T05:51:11.819" v="1998" actId="20577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Prerna Jain" userId="c4cd9728b67f857b" providerId="LiveId" clId="{3FF7D04F-85F7-433E-AAD1-349E0BC2F42D}" dt="2022-01-24T16:17:46.893" v="1637"/>
          <ac:spMkLst>
            <pc:docMk/>
            <pc:sldMk cId="0" sldId="266"/>
            <ac:spMk id="8" creationId="{00000000-0000-0000-0000-000000000000}"/>
          </ac:spMkLst>
        </pc:spChg>
        <pc:spChg chg="mod ord">
          <ac:chgData name="Prerna Jain" userId="c4cd9728b67f857b" providerId="LiveId" clId="{3FF7D04F-85F7-433E-AAD1-349E0BC2F42D}" dt="2022-01-24T16:16:15.077" v="1599" actId="700"/>
          <ac:spMkLst>
            <pc:docMk/>
            <pc:sldMk cId="0" sldId="266"/>
            <ac:spMk id="9" creationId="{00000000-0000-0000-0000-000000000000}"/>
          </ac:spMkLst>
        </pc:spChg>
        <pc:spChg chg="mod ord">
          <ac:chgData name="Prerna Jain" userId="c4cd9728b67f857b" providerId="LiveId" clId="{3FF7D04F-85F7-433E-AAD1-349E0BC2F42D}" dt="2022-01-24T16:16:15.077" v="1599" actId="700"/>
          <ac:spMkLst>
            <pc:docMk/>
            <pc:sldMk cId="0" sldId="266"/>
            <ac:spMk id="10" creationId="{00000000-0000-0000-0000-000000000000}"/>
          </ac:spMkLst>
        </pc:spChg>
        <pc:grpChg chg="add del">
          <ac:chgData name="Prerna Jain" userId="c4cd9728b67f857b" providerId="LiveId" clId="{3FF7D04F-85F7-433E-AAD1-349E0BC2F42D}" dt="2022-01-24T16:21:31.870" v="1665" actId="478"/>
          <ac:grpSpMkLst>
            <pc:docMk/>
            <pc:sldMk cId="0" sldId="266"/>
            <ac:grpSpMk id="3" creationId="{00000000-0000-0000-0000-000000000000}"/>
          </ac:grpSpMkLst>
        </pc:grpChg>
        <pc:picChg chg="mod">
          <ac:chgData name="Prerna Jain" userId="c4cd9728b67f857b" providerId="LiveId" clId="{3FF7D04F-85F7-433E-AAD1-349E0BC2F42D}" dt="2022-01-25T05:51:36.415" v="2000" actId="1076"/>
          <ac:picMkLst>
            <pc:docMk/>
            <pc:sldMk cId="0" sldId="266"/>
            <ac:picMk id="5" creationId="{00000000-0000-0000-0000-000000000000}"/>
          </ac:picMkLst>
        </pc:picChg>
        <pc:picChg chg="add del mod modCrop">
          <ac:chgData name="Prerna Jain" userId="c4cd9728b67f857b" providerId="LiveId" clId="{3FF7D04F-85F7-433E-AAD1-349E0BC2F42D}" dt="2022-01-24T16:21:06.112" v="1663" actId="478"/>
          <ac:picMkLst>
            <pc:docMk/>
            <pc:sldMk cId="0" sldId="266"/>
            <ac:picMk id="12" creationId="{09E34624-DF92-4968-A273-2365C4765935}"/>
          </ac:picMkLst>
        </pc:picChg>
      </pc:sldChg>
      <pc:sldChg chg="modSp mod">
        <pc:chgData name="Prerna Jain" userId="c4cd9728b67f857b" providerId="LiveId" clId="{3FF7D04F-85F7-433E-AAD1-349E0BC2F42D}" dt="2022-01-24T16:42:39.248" v="1699" actId="20577"/>
        <pc:sldMkLst>
          <pc:docMk/>
          <pc:sldMk cId="0" sldId="267"/>
        </pc:sldMkLst>
        <pc:spChg chg="mod">
          <ac:chgData name="Prerna Jain" userId="c4cd9728b67f857b" providerId="LiveId" clId="{3FF7D04F-85F7-433E-AAD1-349E0BC2F42D}" dt="2022-01-24T16:42:39.248" v="1699" actId="20577"/>
          <ac:spMkLst>
            <pc:docMk/>
            <pc:sldMk cId="0" sldId="267"/>
            <ac:spMk id="4" creationId="{00000000-0000-0000-0000-000000000000}"/>
          </ac:spMkLst>
        </pc:spChg>
      </pc:sldChg>
      <pc:sldChg chg="delSp modSp mod">
        <pc:chgData name="Prerna Jain" userId="c4cd9728b67f857b" providerId="LiveId" clId="{3FF7D04F-85F7-433E-AAD1-349E0BC2F42D}" dt="2022-01-25T05:50:08.635" v="1966"/>
        <pc:sldMkLst>
          <pc:docMk/>
          <pc:sldMk cId="0" sldId="269"/>
        </pc:sldMkLst>
        <pc:spChg chg="mod">
          <ac:chgData name="Prerna Jain" userId="c4cd9728b67f857b" providerId="LiveId" clId="{3FF7D04F-85F7-433E-AAD1-349E0BC2F42D}" dt="2022-01-24T16:38:21.535" v="1682" actId="20577"/>
          <ac:spMkLst>
            <pc:docMk/>
            <pc:sldMk cId="0" sldId="269"/>
            <ac:spMk id="6" creationId="{00000000-0000-0000-0000-000000000000}"/>
          </ac:spMkLst>
        </pc:spChg>
        <pc:spChg chg="del mod">
          <ac:chgData name="Prerna Jain" userId="c4cd9728b67f857b" providerId="LiveId" clId="{3FF7D04F-85F7-433E-AAD1-349E0BC2F42D}" dt="2022-01-25T05:50:08.635" v="1966"/>
          <ac:spMkLst>
            <pc:docMk/>
            <pc:sldMk cId="0" sldId="269"/>
            <ac:spMk id="7" creationId="{00000000-0000-0000-0000-000000000000}"/>
          </ac:spMkLst>
        </pc:spChg>
        <pc:grpChg chg="del">
          <ac:chgData name="Prerna Jain" userId="c4cd9728b67f857b" providerId="LiveId" clId="{3FF7D04F-85F7-433E-AAD1-349E0BC2F42D}" dt="2022-01-24T18:11:44.456" v="1919" actId="478"/>
          <ac:grpSpMkLst>
            <pc:docMk/>
            <pc:sldMk cId="0" sldId="269"/>
            <ac:grpSpMk id="8" creationId="{00000000-0000-0000-0000-000000000000}"/>
          </ac:grpSpMkLst>
        </pc:grpChg>
      </pc:sldChg>
      <pc:sldChg chg="modSp mod">
        <pc:chgData name="Prerna Jain" userId="c4cd9728b67f857b" providerId="LiveId" clId="{3FF7D04F-85F7-433E-AAD1-349E0BC2F42D}" dt="2022-01-25T05:45:18.975" v="1952" actId="1076"/>
        <pc:sldMkLst>
          <pc:docMk/>
          <pc:sldMk cId="0" sldId="271"/>
        </pc:sldMkLst>
        <pc:grpChg chg="mod">
          <ac:chgData name="Prerna Jain" userId="c4cd9728b67f857b" providerId="LiveId" clId="{3FF7D04F-85F7-433E-AAD1-349E0BC2F42D}" dt="2022-01-25T05:45:18.975" v="1952" actId="1076"/>
          <ac:grpSpMkLst>
            <pc:docMk/>
            <pc:sldMk cId="0" sldId="271"/>
            <ac:grpSpMk id="2" creationId="{00000000-0000-0000-0000-000000000000}"/>
          </ac:grpSpMkLst>
        </pc:grpChg>
      </pc:sldChg>
      <pc:sldChg chg="del">
        <pc:chgData name="Prerna Jain" userId="c4cd9728b67f857b" providerId="LiveId" clId="{3FF7D04F-85F7-433E-AAD1-349E0BC2F42D}" dt="2022-01-23T12:01:38.531" v="160" actId="2696"/>
        <pc:sldMkLst>
          <pc:docMk/>
          <pc:sldMk cId="0" sldId="272"/>
        </pc:sldMkLst>
      </pc:sldChg>
      <pc:sldChg chg="addSp delSp modSp mod">
        <pc:chgData name="Prerna Jain" userId="c4cd9728b67f857b" providerId="LiveId" clId="{3FF7D04F-85F7-433E-AAD1-349E0BC2F42D}" dt="2022-01-25T06:04:11.984" v="2074" actId="14100"/>
        <pc:sldMkLst>
          <pc:docMk/>
          <pc:sldMk cId="0" sldId="273"/>
        </pc:sldMkLst>
        <pc:spChg chg="topLvl">
          <ac:chgData name="Prerna Jain" userId="c4cd9728b67f857b" providerId="LiveId" clId="{3FF7D04F-85F7-433E-AAD1-349E0BC2F42D}" dt="2022-01-25T05:49:44.379" v="1958" actId="478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Prerna Jain" userId="c4cd9728b67f857b" providerId="LiveId" clId="{3FF7D04F-85F7-433E-AAD1-349E0BC2F42D}" dt="2022-01-25T05:49:44.385" v="1960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Prerna Jain" userId="c4cd9728b67f857b" providerId="LiveId" clId="{3FF7D04F-85F7-433E-AAD1-349E0BC2F42D}" dt="2022-01-25T05:49:44.388" v="1962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Prerna Jain" userId="c4cd9728b67f857b" providerId="LiveId" clId="{3FF7D04F-85F7-433E-AAD1-349E0BC2F42D}" dt="2022-01-25T05:53:31.404" v="2012"/>
          <ac:spMkLst>
            <pc:docMk/>
            <pc:sldMk cId="0" sldId="273"/>
            <ac:spMk id="8" creationId="{00000000-0000-0000-0000-000000000000}"/>
          </ac:spMkLst>
        </pc:spChg>
        <pc:spChg chg="add mod">
          <ac:chgData name="Prerna Jain" userId="c4cd9728b67f857b" providerId="LiveId" clId="{3FF7D04F-85F7-433E-AAD1-349E0BC2F42D}" dt="2022-01-25T06:03:10.030" v="2069" actId="20577"/>
          <ac:spMkLst>
            <pc:docMk/>
            <pc:sldMk cId="0" sldId="273"/>
            <ac:spMk id="11" creationId="{6526A0EC-436B-4A6A-844D-2F1C5C3DB8EC}"/>
          </ac:spMkLst>
        </pc:spChg>
        <pc:spChg chg="add del mod">
          <ac:chgData name="Prerna Jain" userId="c4cd9728b67f857b" providerId="LiveId" clId="{3FF7D04F-85F7-433E-AAD1-349E0BC2F42D}" dt="2022-01-25T05:56:49.249" v="2033"/>
          <ac:spMkLst>
            <pc:docMk/>
            <pc:sldMk cId="0" sldId="273"/>
            <ac:spMk id="12" creationId="{2CB91870-C82E-49E9-831C-94225C8BC268}"/>
          </ac:spMkLst>
        </pc:spChg>
        <pc:spChg chg="add del mod">
          <ac:chgData name="Prerna Jain" userId="c4cd9728b67f857b" providerId="LiveId" clId="{3FF7D04F-85F7-433E-AAD1-349E0BC2F42D}" dt="2022-01-25T05:56:49.249" v="2033"/>
          <ac:spMkLst>
            <pc:docMk/>
            <pc:sldMk cId="0" sldId="273"/>
            <ac:spMk id="13" creationId="{47770EE9-478A-4000-85AF-958DB58A234A}"/>
          </ac:spMkLst>
        </pc:spChg>
        <pc:spChg chg="add mod">
          <ac:chgData name="Prerna Jain" userId="c4cd9728b67f857b" providerId="LiveId" clId="{3FF7D04F-85F7-433E-AAD1-349E0BC2F42D}" dt="2022-01-25T06:04:11.984" v="2074" actId="14100"/>
          <ac:spMkLst>
            <pc:docMk/>
            <pc:sldMk cId="0" sldId="273"/>
            <ac:spMk id="14" creationId="{B2721814-CBF4-4B03-BD66-52DB16732997}"/>
          </ac:spMkLst>
        </pc:spChg>
        <pc:spChg chg="add mod">
          <ac:chgData name="Prerna Jain" userId="c4cd9728b67f857b" providerId="LiveId" clId="{3FF7D04F-85F7-433E-AAD1-349E0BC2F42D}" dt="2022-01-25T06:03:50.345" v="2072" actId="1076"/>
          <ac:spMkLst>
            <pc:docMk/>
            <pc:sldMk cId="0" sldId="273"/>
            <ac:spMk id="15" creationId="{294D81F7-F773-44C1-AC01-32994FCCB564}"/>
          </ac:spMkLst>
        </pc:spChg>
        <pc:spChg chg="add mod">
          <ac:chgData name="Prerna Jain" userId="c4cd9728b67f857b" providerId="LiveId" clId="{3FF7D04F-85F7-433E-AAD1-349E0BC2F42D}" dt="2022-01-25T06:03:45.299" v="2071" actId="1076"/>
          <ac:spMkLst>
            <pc:docMk/>
            <pc:sldMk cId="0" sldId="273"/>
            <ac:spMk id="19" creationId="{5ED5CB5A-C7A2-4E96-BBCB-8D22A26EF9C9}"/>
          </ac:spMkLst>
        </pc:spChg>
        <pc:spChg chg="add del">
          <ac:chgData name="Prerna Jain" userId="c4cd9728b67f857b" providerId="LiveId" clId="{3FF7D04F-85F7-433E-AAD1-349E0BC2F42D}" dt="2022-01-25T06:02:58.302" v="2067" actId="22"/>
          <ac:spMkLst>
            <pc:docMk/>
            <pc:sldMk cId="0" sldId="273"/>
            <ac:spMk id="22" creationId="{19162511-FF0A-4F60-B51E-99D5208825ED}"/>
          </ac:spMkLst>
        </pc:spChg>
        <pc:grpChg chg="del mod">
          <ac:chgData name="Prerna Jain" userId="c4cd9728b67f857b" providerId="LiveId" clId="{3FF7D04F-85F7-433E-AAD1-349E0BC2F42D}" dt="2022-01-25T05:49:44.379" v="1958" actId="478"/>
          <ac:grpSpMkLst>
            <pc:docMk/>
            <pc:sldMk cId="0" sldId="273"/>
            <ac:grpSpMk id="3" creationId="{00000000-0000-0000-0000-000000000000}"/>
          </ac:grpSpMkLst>
        </pc:grpChg>
        <pc:picChg chg="del topLvl">
          <ac:chgData name="Prerna Jain" userId="c4cd9728b67f857b" providerId="LiveId" clId="{3FF7D04F-85F7-433E-AAD1-349E0BC2F42D}" dt="2022-01-25T05:49:44.379" v="1958" actId="478"/>
          <ac:picMkLst>
            <pc:docMk/>
            <pc:sldMk cId="0" sldId="273"/>
            <ac:picMk id="5" creationId="{00000000-0000-0000-0000-000000000000}"/>
          </ac:picMkLst>
        </pc:picChg>
        <pc:picChg chg="add mod">
          <ac:chgData name="Prerna Jain" userId="c4cd9728b67f857b" providerId="LiveId" clId="{3FF7D04F-85F7-433E-AAD1-349E0BC2F42D}" dt="2022-01-25T06:03:16.763" v="2070" actId="1076"/>
          <ac:picMkLst>
            <pc:docMk/>
            <pc:sldMk cId="0" sldId="273"/>
            <ac:picMk id="20" creationId="{6F2C5AC3-68F2-43F0-A50F-B2F6A48BEBBB}"/>
          </ac:picMkLst>
        </pc:picChg>
        <pc:picChg chg="add del mod">
          <ac:chgData name="Prerna Jain" userId="c4cd9728b67f857b" providerId="LiveId" clId="{3FF7D04F-85F7-433E-AAD1-349E0BC2F42D}" dt="2022-01-25T05:56:49.249" v="2033"/>
          <ac:picMkLst>
            <pc:docMk/>
            <pc:sldMk cId="0" sldId="273"/>
            <ac:picMk id="1025" creationId="{33D50C2B-DA03-4C94-8A4C-2591D0BBD15C}"/>
          </ac:picMkLst>
        </pc:picChg>
        <pc:picChg chg="add mod">
          <ac:chgData name="Prerna Jain" userId="c4cd9728b67f857b" providerId="LiveId" clId="{3FF7D04F-85F7-433E-AAD1-349E0BC2F42D}" dt="2022-01-25T06:03:57.469" v="2073" actId="1076"/>
          <ac:picMkLst>
            <pc:docMk/>
            <pc:sldMk cId="0" sldId="273"/>
            <ac:picMk id="1028" creationId="{24CC69F8-065B-4A2A-A965-DEFBFDA2AD80}"/>
          </ac:picMkLst>
        </pc:picChg>
      </pc:sldChg>
      <pc:sldChg chg="delSp modSp mod">
        <pc:chgData name="Prerna Jain" userId="c4cd9728b67f857b" providerId="LiveId" clId="{3FF7D04F-85F7-433E-AAD1-349E0BC2F42D}" dt="2022-01-25T06:51:02.861" v="2283" actId="1076"/>
        <pc:sldMkLst>
          <pc:docMk/>
          <pc:sldMk cId="0" sldId="274"/>
        </pc:sldMkLst>
        <pc:spChg chg="del mod">
          <ac:chgData name="Prerna Jain" userId="c4cd9728b67f857b" providerId="LiveId" clId="{3FF7D04F-85F7-433E-AAD1-349E0BC2F42D}" dt="2022-01-25T06:50:24.965" v="2274"/>
          <ac:spMkLst>
            <pc:docMk/>
            <pc:sldMk cId="0" sldId="274"/>
            <ac:spMk id="8" creationId="{00000000-0000-0000-0000-000000000000}"/>
          </ac:spMkLst>
        </pc:spChg>
        <pc:spChg chg="mod">
          <ac:chgData name="Prerna Jain" userId="c4cd9728b67f857b" providerId="LiveId" clId="{3FF7D04F-85F7-433E-AAD1-349E0BC2F42D}" dt="2022-01-25T06:50:51.472" v="2281" actId="1076"/>
          <ac:spMkLst>
            <pc:docMk/>
            <pc:sldMk cId="0" sldId="274"/>
            <ac:spMk id="9" creationId="{00000000-0000-0000-0000-000000000000}"/>
          </ac:spMkLst>
        </pc:spChg>
        <pc:grpChg chg="mod">
          <ac:chgData name="Prerna Jain" userId="c4cd9728b67f857b" providerId="LiveId" clId="{3FF7D04F-85F7-433E-AAD1-349E0BC2F42D}" dt="2022-01-24T16:08:18.993" v="1591" actId="1076"/>
          <ac:grpSpMkLst>
            <pc:docMk/>
            <pc:sldMk cId="0" sldId="274"/>
            <ac:grpSpMk id="3" creationId="{00000000-0000-0000-0000-000000000000}"/>
          </ac:grpSpMkLst>
        </pc:grpChg>
        <pc:picChg chg="mod">
          <ac:chgData name="Prerna Jain" userId="c4cd9728b67f857b" providerId="LiveId" clId="{3FF7D04F-85F7-433E-AAD1-349E0BC2F42D}" dt="2022-01-25T06:50:57.696" v="2282" actId="1076"/>
          <ac:picMkLst>
            <pc:docMk/>
            <pc:sldMk cId="0" sldId="274"/>
            <ac:picMk id="6" creationId="{00000000-0000-0000-0000-000000000000}"/>
          </ac:picMkLst>
        </pc:picChg>
        <pc:picChg chg="mod">
          <ac:chgData name="Prerna Jain" userId="c4cd9728b67f857b" providerId="LiveId" clId="{3FF7D04F-85F7-433E-AAD1-349E0BC2F42D}" dt="2022-01-25T06:51:02.861" v="2283" actId="1076"/>
          <ac:picMkLst>
            <pc:docMk/>
            <pc:sldMk cId="0" sldId="274"/>
            <ac:picMk id="7" creationId="{00000000-0000-0000-0000-000000000000}"/>
          </ac:picMkLst>
        </pc:picChg>
      </pc:sldChg>
      <pc:sldChg chg="modSp mod">
        <pc:chgData name="Prerna Jain" userId="c4cd9728b67f857b" providerId="LiveId" clId="{3FF7D04F-85F7-433E-AAD1-349E0BC2F42D}" dt="2022-01-25T06:18:22.944" v="2099" actId="20577"/>
        <pc:sldMkLst>
          <pc:docMk/>
          <pc:sldMk cId="0" sldId="361"/>
        </pc:sldMkLst>
        <pc:spChg chg="mod">
          <ac:chgData name="Prerna Jain" userId="c4cd9728b67f857b" providerId="LiveId" clId="{3FF7D04F-85F7-433E-AAD1-349E0BC2F42D}" dt="2022-01-25T06:18:22.944" v="2099" actId="20577"/>
          <ac:spMkLst>
            <pc:docMk/>
            <pc:sldMk cId="0" sldId="361"/>
            <ac:spMk id="4" creationId="{00000000-0000-0000-0000-000000000000}"/>
          </ac:spMkLst>
        </pc:spChg>
      </pc:sldChg>
      <pc:sldChg chg="modSp mod">
        <pc:chgData name="Prerna Jain" userId="c4cd9728b67f857b" providerId="LiveId" clId="{3FF7D04F-85F7-433E-AAD1-349E0BC2F42D}" dt="2022-01-25T06:43:50.182" v="2197" actId="20577"/>
        <pc:sldMkLst>
          <pc:docMk/>
          <pc:sldMk cId="0" sldId="362"/>
        </pc:sldMkLst>
        <pc:spChg chg="mod">
          <ac:chgData name="Prerna Jain" userId="c4cd9728b67f857b" providerId="LiveId" clId="{3FF7D04F-85F7-433E-AAD1-349E0BC2F42D}" dt="2022-01-25T06:43:50.182" v="2197" actId="20577"/>
          <ac:spMkLst>
            <pc:docMk/>
            <pc:sldMk cId="0" sldId="362"/>
            <ac:spMk id="4" creationId="{00000000-0000-0000-0000-000000000000}"/>
          </ac:spMkLst>
        </pc:spChg>
      </pc:sldChg>
      <pc:sldChg chg="delSp modSp mod">
        <pc:chgData name="Prerna Jain" userId="c4cd9728b67f857b" providerId="LiveId" clId="{3FF7D04F-85F7-433E-AAD1-349E0BC2F42D}" dt="2022-01-25T06:47:27.619" v="2253" actId="20577"/>
        <pc:sldMkLst>
          <pc:docMk/>
          <pc:sldMk cId="0" sldId="363"/>
        </pc:sldMkLst>
        <pc:spChg chg="mod">
          <ac:chgData name="Prerna Jain" userId="c4cd9728b67f857b" providerId="LiveId" clId="{3FF7D04F-85F7-433E-AAD1-349E0BC2F42D}" dt="2022-01-25T06:47:27.619" v="2253" actId="20577"/>
          <ac:spMkLst>
            <pc:docMk/>
            <pc:sldMk cId="0" sldId="363"/>
            <ac:spMk id="4" creationId="{00000000-0000-0000-0000-000000000000}"/>
          </ac:spMkLst>
        </pc:spChg>
        <pc:spChg chg="del mod">
          <ac:chgData name="Prerna Jain" userId="c4cd9728b67f857b" providerId="LiveId" clId="{3FF7D04F-85F7-433E-AAD1-349E0BC2F42D}" dt="2022-01-25T06:46:38.876" v="2246"/>
          <ac:spMkLst>
            <pc:docMk/>
            <pc:sldMk cId="0" sldId="363"/>
            <ac:spMk id="5" creationId="{00000000-0000-0000-0000-000000000000}"/>
          </ac:spMkLst>
        </pc:spChg>
      </pc:sldChg>
      <pc:sldChg chg="modSp mod">
        <pc:chgData name="Prerna Jain" userId="c4cd9728b67f857b" providerId="LiveId" clId="{3FF7D04F-85F7-433E-AAD1-349E0BC2F42D}" dt="2022-01-25T06:46:22.577" v="2242" actId="20577"/>
        <pc:sldMkLst>
          <pc:docMk/>
          <pc:sldMk cId="0" sldId="364"/>
        </pc:sldMkLst>
        <pc:spChg chg="mod">
          <ac:chgData name="Prerna Jain" userId="c4cd9728b67f857b" providerId="LiveId" clId="{3FF7D04F-85F7-433E-AAD1-349E0BC2F42D}" dt="2022-01-25T06:46:22.577" v="2242" actId="20577"/>
          <ac:spMkLst>
            <pc:docMk/>
            <pc:sldMk cId="0" sldId="364"/>
            <ac:spMk id="4" creationId="{00000000-0000-0000-0000-000000000000}"/>
          </ac:spMkLst>
        </pc:spChg>
      </pc:sldChg>
      <pc:sldChg chg="new del">
        <pc:chgData name="Prerna Jain" userId="c4cd9728b67f857b" providerId="LiveId" clId="{3FF7D04F-85F7-433E-AAD1-349E0BC2F42D}" dt="2022-01-23T14:47:35.154" v="1334" actId="680"/>
        <pc:sldMkLst>
          <pc:docMk/>
          <pc:sldMk cId="1508293583" sldId="365"/>
        </pc:sldMkLst>
      </pc:sldChg>
      <pc:sldChg chg="addSp modSp new del">
        <pc:chgData name="Prerna Jain" userId="c4cd9728b67f857b" providerId="LiveId" clId="{3FF7D04F-85F7-433E-AAD1-349E0BC2F42D}" dt="2022-01-24T16:15:35.213" v="1596" actId="2696"/>
        <pc:sldMkLst>
          <pc:docMk/>
          <pc:sldMk cId="2656589753" sldId="365"/>
        </pc:sldMkLst>
        <pc:spChg chg="add">
          <ac:chgData name="Prerna Jain" userId="c4cd9728b67f857b" providerId="LiveId" clId="{3FF7D04F-85F7-433E-AAD1-349E0BC2F42D}" dt="2022-01-24T16:08:52.663" v="1593"/>
          <ac:spMkLst>
            <pc:docMk/>
            <pc:sldMk cId="2656589753" sldId="365"/>
            <ac:spMk id="2" creationId="{BE728FDC-B25E-4E7E-A347-7C3FD44769C0}"/>
          </ac:spMkLst>
        </pc:spChg>
        <pc:picChg chg="add mod">
          <ac:chgData name="Prerna Jain" userId="c4cd9728b67f857b" providerId="LiveId" clId="{3FF7D04F-85F7-433E-AAD1-349E0BC2F42D}" dt="2022-01-24T16:13:15.254" v="1595" actId="14100"/>
          <ac:picMkLst>
            <pc:docMk/>
            <pc:sldMk cId="2656589753" sldId="365"/>
            <ac:picMk id="1026" creationId="{A5744756-25B3-463C-80BA-8191B8C1A7B9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27" creationId="{F4DA2CAD-21E2-436E-B95F-823A226029EB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28" creationId="{F44BCAE6-526F-4C60-91CD-BD7184801586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29" creationId="{CC635198-A1DD-44D9-A721-B2BB6ADA0E7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0" creationId="{29FF53B6-2201-4BED-AD59-F962886E6D14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1" creationId="{55FD6A93-EBD4-4B61-B089-4F3F101B463C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2" creationId="{937C3718-34AA-4B5D-884D-F56574C18A3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3" creationId="{21EBCEB6-87C6-4CFC-B8F1-1B3621BB617C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4" creationId="{8BAF351F-20E0-49E0-B9C5-D904053A1E02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5" creationId="{937EA94E-B309-4C5C-A68D-C11CD4FACDA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6" creationId="{77DB1902-E86F-420A-BC7F-B9C13A547F8B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7" creationId="{738A73BC-9D1D-4EB0-B56A-E060098FA2E8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8" creationId="{96D58552-1023-438E-B910-B3B7B02525CF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39" creationId="{98F53F77-C731-40DD-8DDE-394956C2045B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0" creationId="{0F1240B4-8F55-4081-ABAE-F7D34F758B8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1" creationId="{6676F8DF-07F8-4EFF-B335-237D4F88380E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2" creationId="{513124D2-C132-45CE-A2F8-9CD0E6C8DC6E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3" creationId="{7D506A7C-F02F-4184-B8A2-D2842C985987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4" creationId="{56537DAD-46B9-4A9C-B633-F57FA4A113DF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5" creationId="{FCCE5399-C514-490D-BCDC-5C293AED7512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6" creationId="{E102F867-7B6D-490B-A848-8EB284DA83A3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7" creationId="{8784F4FB-9FED-4393-9019-52B4FF5F4387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8" creationId="{197468D2-DEA0-455A-B649-4BB2784A94B2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49" creationId="{A07922C4-F7AC-44B3-991C-D4DD86659424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0" creationId="{371A3DF5-5F47-40C9-9F76-17DC4EF6D4A4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1" creationId="{33DE4036-7E24-4CFB-B569-323E30665E50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2" creationId="{0AD174C3-B8D6-4237-BAFA-63943BACC4E7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3" creationId="{F47D8B26-4B5C-469B-8250-F266E8FF2AF0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4" creationId="{31AC694D-10CF-4C5E-84E6-757C68C970DF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5" creationId="{EFADB148-38AB-4246-ADEB-CD52A6CCC897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6" creationId="{A077F533-B703-4E87-82C5-DFB0D66FBE6F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7" creationId="{E726002F-2AC9-4A37-B690-63872B462BC3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8" creationId="{DB3D3C9B-DF88-4471-A790-2F3EB01509C2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59" creationId="{313AA8DC-E192-41BE-A947-BCFE769BFBA5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0" creationId="{895563E1-A9FF-49F8-969A-485A5EAF2885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1" creationId="{9B591F21-D635-43CF-9DC1-5FA98D0112AC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2" creationId="{69BC79E2-805D-4CE3-8168-AEEB3A416B72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3" creationId="{92D020A7-BF78-42BD-9EBC-AEEF2B8A0369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4" creationId="{78152A96-04C9-44CA-9AA3-C23112789586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5" creationId="{392E745B-F16E-4A0B-842C-BEA02F09FD99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6" creationId="{AC8E094D-1045-488C-81FE-7E067AC2EA80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7" creationId="{C6057992-3CA6-40FC-8949-A07AB7229CB3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8" creationId="{E2BC3D29-5A35-47E9-A9C0-988E7C9F77E5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69" creationId="{11D3A27B-24BF-4E38-83ED-B972A00758A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0" creationId="{3A2577DE-D8B2-48C1-8270-A9F76EFA599B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1" creationId="{92E171AE-E3E3-44F2-BB99-7E3D9F416E2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2" creationId="{8E46DEB5-36D6-4258-85AC-04FED849FB58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3" creationId="{46D0E0EB-E83D-4F4E-BBF5-4D62601D1974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4" creationId="{2C35B615-D1CF-43F7-873D-BEDCA20BB6C7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5" creationId="{7660E562-D605-4549-9ECF-2FEAB7B8CC2F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6" creationId="{FC62D94B-4C76-4CD0-8A3D-B147F99E15E6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7" creationId="{70AF0084-1668-46B1-92EA-807AEF56B61C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8" creationId="{93214E99-E78E-4B8E-B228-CA55A5CDDEB1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79" creationId="{B28BADCC-0A7E-4BD1-BE8C-4564F561955E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0" creationId="{B1DFFED0-5211-40ED-BFE9-BDED64EE7AB9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1" creationId="{336766E5-65B9-40C0-8ABE-1B85A6013D3C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2" creationId="{6FDDB5B2-7506-40F6-A451-8628C37ADE66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3" creationId="{4FB1FB7D-31D4-43BA-A077-0AAE1925131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4" creationId="{9A7106AC-369B-4B21-AA72-7DD23E18F72A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5" creationId="{27CDC825-90FD-4739-8F14-24496692FAD6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6" creationId="{4F835286-936A-4D5A-AAB0-F3392632DAD5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7" creationId="{FD001022-B410-4EE5-894B-9335B0DF7062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8" creationId="{FFBFB0CE-64DF-4E6F-8B2F-78D2640E20F8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89" creationId="{8FC35109-D7B2-45C4-B301-AD39ABF68EE4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90" creationId="{652E609A-C63C-4D48-AEB0-17D220FFFC34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91" creationId="{037F774D-116A-448F-9758-287145E3E48D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92" creationId="{77F7F938-6653-4491-867D-3BB1B7468F10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93" creationId="{11B441C3-151F-46AF-A04C-F4F2B5F443FA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94" creationId="{BBD4FD01-5030-493E-9D2D-5F59E25FCBCE}"/>
          </ac:picMkLst>
        </pc:picChg>
        <pc:picChg chg="add">
          <ac:chgData name="Prerna Jain" userId="c4cd9728b67f857b" providerId="LiveId" clId="{3FF7D04F-85F7-433E-AAD1-349E0BC2F42D}" dt="2022-01-24T16:08:52.663" v="1593"/>
          <ac:picMkLst>
            <pc:docMk/>
            <pc:sldMk cId="2656589753" sldId="365"/>
            <ac:picMk id="1095" creationId="{4084EDA7-6668-4B41-B3A2-509B1158E5DA}"/>
          </ac:picMkLst>
        </pc:picChg>
      </pc:sldChg>
      <pc:sldChg chg="addSp modSp new mod">
        <pc:chgData name="Prerna Jain" userId="c4cd9728b67f857b" providerId="LiveId" clId="{3FF7D04F-85F7-433E-AAD1-349E0BC2F42D}" dt="2022-01-24T16:37:53.493" v="1680" actId="404"/>
        <pc:sldMkLst>
          <pc:docMk/>
          <pc:sldMk cId="4222752567" sldId="365"/>
        </pc:sldMkLst>
        <pc:spChg chg="add mod">
          <ac:chgData name="Prerna Jain" userId="c4cd9728b67f857b" providerId="LiveId" clId="{3FF7D04F-85F7-433E-AAD1-349E0BC2F42D}" dt="2022-01-24T16:37:53.493" v="1680" actId="404"/>
          <ac:spMkLst>
            <pc:docMk/>
            <pc:sldMk cId="4222752567" sldId="365"/>
            <ac:spMk id="3" creationId="{5AD236DC-F768-4606-B322-1A1AF41663FB}"/>
          </ac:spMkLst>
        </pc:spChg>
        <pc:picChg chg="add mod">
          <ac:chgData name="Prerna Jain" userId="c4cd9728b67f857b" providerId="LiveId" clId="{3FF7D04F-85F7-433E-AAD1-349E0BC2F42D}" dt="2022-01-24T16:24:17.595" v="1673" actId="1076"/>
          <ac:picMkLst>
            <pc:docMk/>
            <pc:sldMk cId="4222752567" sldId="365"/>
            <ac:picMk id="4" creationId="{C978451E-0353-4ABF-9720-F8FFCAEC412D}"/>
          </ac:picMkLst>
        </pc:picChg>
      </pc:sldChg>
      <pc:sldChg chg="addSp modSp new mod">
        <pc:chgData name="Prerna Jain" userId="c4cd9728b67f857b" providerId="LiveId" clId="{3FF7D04F-85F7-433E-AAD1-349E0BC2F42D}" dt="2022-01-25T05:50:22.632" v="1970" actId="20577"/>
        <pc:sldMkLst>
          <pc:docMk/>
          <pc:sldMk cId="848242135" sldId="366"/>
        </pc:sldMkLst>
        <pc:spChg chg="add mod">
          <ac:chgData name="Prerna Jain" userId="c4cd9728b67f857b" providerId="LiveId" clId="{3FF7D04F-85F7-433E-AAD1-349E0BC2F42D}" dt="2022-01-25T05:50:22.632" v="1970" actId="20577"/>
          <ac:spMkLst>
            <pc:docMk/>
            <pc:sldMk cId="848242135" sldId="366"/>
            <ac:spMk id="3" creationId="{D185A72F-0540-49ED-82BB-ECA0CD3F4DBF}"/>
          </ac:spMkLst>
        </pc:spChg>
        <pc:picChg chg="add mod modCrop">
          <ac:chgData name="Prerna Jain" userId="c4cd9728b67f857b" providerId="LiveId" clId="{3FF7D04F-85F7-433E-AAD1-349E0BC2F42D}" dt="2022-01-24T16:55:39.251" v="1734" actId="1076"/>
          <ac:picMkLst>
            <pc:docMk/>
            <pc:sldMk cId="848242135" sldId="366"/>
            <ac:picMk id="5" creationId="{7A445977-4F59-40D4-8D3B-2EFDCF4E1D93}"/>
          </ac:picMkLst>
        </pc:picChg>
      </pc:sldChg>
      <pc:sldChg chg="addSp modSp new mod">
        <pc:chgData name="Prerna Jain" userId="c4cd9728b67f857b" providerId="LiveId" clId="{3FF7D04F-85F7-433E-AAD1-349E0BC2F42D}" dt="2022-01-25T05:52:56.925" v="2005" actId="20577"/>
        <pc:sldMkLst>
          <pc:docMk/>
          <pc:sldMk cId="3419678489" sldId="367"/>
        </pc:sldMkLst>
        <pc:spChg chg="add mod">
          <ac:chgData name="Prerna Jain" userId="c4cd9728b67f857b" providerId="LiveId" clId="{3FF7D04F-85F7-433E-AAD1-349E0BC2F42D}" dt="2022-01-25T05:52:56.925" v="2005" actId="20577"/>
          <ac:spMkLst>
            <pc:docMk/>
            <pc:sldMk cId="3419678489" sldId="367"/>
            <ac:spMk id="3" creationId="{0EEDFD30-F84F-41B7-A8C2-3808260B9CBE}"/>
          </ac:spMkLst>
        </pc:spChg>
        <pc:picChg chg="add mod modCrop">
          <ac:chgData name="Prerna Jain" userId="c4cd9728b67f857b" providerId="LiveId" clId="{3FF7D04F-85F7-433E-AAD1-349E0BC2F42D}" dt="2022-01-24T18:12:07.437" v="1923" actId="1076"/>
          <ac:picMkLst>
            <pc:docMk/>
            <pc:sldMk cId="3419678489" sldId="367"/>
            <ac:picMk id="5" creationId="{FD7BBBAB-CFC0-40D1-842D-EAAC0BFDC49D}"/>
          </ac:picMkLst>
        </pc:picChg>
        <pc:picChg chg="add mod modCrop">
          <ac:chgData name="Prerna Jain" userId="c4cd9728b67f857b" providerId="LiveId" clId="{3FF7D04F-85F7-433E-AAD1-349E0BC2F42D}" dt="2022-01-24T18:12:40.470" v="1933" actId="1076"/>
          <ac:picMkLst>
            <pc:docMk/>
            <pc:sldMk cId="3419678489" sldId="367"/>
            <ac:picMk id="7" creationId="{A06D4FE8-5E12-493A-9949-74901AF28B38}"/>
          </ac:picMkLst>
        </pc:picChg>
      </pc:sldChg>
      <pc:sldChg chg="addSp delSp modSp new del mod">
        <pc:chgData name="Prerna Jain" userId="c4cd9728b67f857b" providerId="LiveId" clId="{3FF7D04F-85F7-433E-AAD1-349E0BC2F42D}" dt="2022-01-24T18:16:26.559" v="1951" actId="2696"/>
        <pc:sldMkLst>
          <pc:docMk/>
          <pc:sldMk cId="1048887062" sldId="368"/>
        </pc:sldMkLst>
        <pc:spChg chg="add del mod">
          <ac:chgData name="Prerna Jain" userId="c4cd9728b67f857b" providerId="LiveId" clId="{3FF7D04F-85F7-433E-AAD1-349E0BC2F42D}" dt="2022-01-24T18:16:17.346" v="1950"/>
          <ac:spMkLst>
            <pc:docMk/>
            <pc:sldMk cId="1048887062" sldId="368"/>
            <ac:spMk id="5" creationId="{E1D880A6-6FAE-4F4E-8122-C0A83943F0A1}"/>
          </ac:spMkLst>
        </pc:spChg>
        <pc:spChg chg="add del mod">
          <ac:chgData name="Prerna Jain" userId="c4cd9728b67f857b" providerId="LiveId" clId="{3FF7D04F-85F7-433E-AAD1-349E0BC2F42D}" dt="2022-01-24T18:16:17.346" v="1948"/>
          <ac:spMkLst>
            <pc:docMk/>
            <pc:sldMk cId="1048887062" sldId="368"/>
            <ac:spMk id="7" creationId="{E11DB1AA-8BBF-45CF-BD89-ED9BA1CAE4C6}"/>
          </ac:spMkLst>
        </pc:spChg>
        <pc:spChg chg="add del mod">
          <ac:chgData name="Prerna Jain" userId="c4cd9728b67f857b" providerId="LiveId" clId="{3FF7D04F-85F7-433E-AAD1-349E0BC2F42D}" dt="2022-01-24T18:16:17.345" v="1946"/>
          <ac:spMkLst>
            <pc:docMk/>
            <pc:sldMk cId="1048887062" sldId="368"/>
            <ac:spMk id="9" creationId="{4A30DB9A-5976-4486-B588-B276E8632CFF}"/>
          </ac:spMkLst>
        </pc:spChg>
        <pc:picChg chg="add del mod modCrop">
          <ac:chgData name="Prerna Jain" userId="c4cd9728b67f857b" providerId="LiveId" clId="{3FF7D04F-85F7-433E-AAD1-349E0BC2F42D}" dt="2022-01-24T18:16:17.344" v="1944" actId="478"/>
          <ac:picMkLst>
            <pc:docMk/>
            <pc:sldMk cId="1048887062" sldId="368"/>
            <ac:picMk id="3" creationId="{65012A41-3675-45F9-AFF7-B9CB05ECF157}"/>
          </ac:picMkLst>
        </pc:picChg>
      </pc:sldChg>
      <pc:sldChg chg="addSp delSp modSp new mod">
        <pc:chgData name="Prerna Jain" userId="c4cd9728b67f857b" providerId="LiveId" clId="{3FF7D04F-85F7-433E-AAD1-349E0BC2F42D}" dt="2022-01-25T06:06:02.208" v="2085" actId="1076"/>
        <pc:sldMkLst>
          <pc:docMk/>
          <pc:sldMk cId="1756794604" sldId="368"/>
        </pc:sldMkLst>
        <pc:spChg chg="add del">
          <ac:chgData name="Prerna Jain" userId="c4cd9728b67f857b" providerId="LiveId" clId="{3FF7D04F-85F7-433E-AAD1-349E0BC2F42D}" dt="2022-01-25T06:05:53.891" v="2084" actId="22"/>
          <ac:spMkLst>
            <pc:docMk/>
            <pc:sldMk cId="1756794604" sldId="368"/>
            <ac:spMk id="5" creationId="{7A51F65F-F2E6-4C6A-9F87-AC11D14DFC0E}"/>
          </ac:spMkLst>
        </pc:spChg>
        <pc:picChg chg="add mod modCrop">
          <ac:chgData name="Prerna Jain" userId="c4cd9728b67f857b" providerId="LiveId" clId="{3FF7D04F-85F7-433E-AAD1-349E0BC2F42D}" dt="2022-01-25T06:06:02.208" v="2085" actId="1076"/>
          <ac:picMkLst>
            <pc:docMk/>
            <pc:sldMk cId="1756794604" sldId="368"/>
            <ac:picMk id="3" creationId="{6F70E985-D74D-4026-B4F6-631F9835A44B}"/>
          </ac:picMkLst>
        </pc:picChg>
      </pc:sldChg>
      <pc:sldChg chg="addSp modSp new mod">
        <pc:chgData name="Prerna Jain" userId="c4cd9728b67f857b" providerId="LiveId" clId="{3FF7D04F-85F7-433E-AAD1-349E0BC2F42D}" dt="2022-01-25T06:27:43.682" v="2138" actId="1076"/>
        <pc:sldMkLst>
          <pc:docMk/>
          <pc:sldMk cId="2136265554" sldId="369"/>
        </pc:sldMkLst>
        <pc:spChg chg="add mod">
          <ac:chgData name="Prerna Jain" userId="c4cd9728b67f857b" providerId="LiveId" clId="{3FF7D04F-85F7-433E-AAD1-349E0BC2F42D}" dt="2022-01-25T06:22:45.673" v="2110" actId="20577"/>
          <ac:spMkLst>
            <pc:docMk/>
            <pc:sldMk cId="2136265554" sldId="369"/>
            <ac:spMk id="3" creationId="{E1AA25BA-58DB-4A8C-A1F3-F3A7A96ED594}"/>
          </ac:spMkLst>
        </pc:spChg>
        <pc:picChg chg="add mod modCrop">
          <ac:chgData name="Prerna Jain" userId="c4cd9728b67f857b" providerId="LiveId" clId="{3FF7D04F-85F7-433E-AAD1-349E0BC2F42D}" dt="2022-01-25T06:25:19.178" v="2120" actId="14100"/>
          <ac:picMkLst>
            <pc:docMk/>
            <pc:sldMk cId="2136265554" sldId="369"/>
            <ac:picMk id="5" creationId="{2FECC100-8D32-4889-A75F-14F115AB86F2}"/>
          </ac:picMkLst>
        </pc:picChg>
        <pc:picChg chg="add mod modCrop">
          <ac:chgData name="Prerna Jain" userId="c4cd9728b67f857b" providerId="LiveId" clId="{3FF7D04F-85F7-433E-AAD1-349E0BC2F42D}" dt="2022-01-25T06:26:23.907" v="2129" actId="1076"/>
          <ac:picMkLst>
            <pc:docMk/>
            <pc:sldMk cId="2136265554" sldId="369"/>
            <ac:picMk id="7" creationId="{E68A9B35-AD54-4981-A659-F53308DB7F6B}"/>
          </ac:picMkLst>
        </pc:picChg>
        <pc:picChg chg="add mod modCrop">
          <ac:chgData name="Prerna Jain" userId="c4cd9728b67f857b" providerId="LiveId" clId="{3FF7D04F-85F7-433E-AAD1-349E0BC2F42D}" dt="2022-01-25T06:27:43.682" v="2138" actId="1076"/>
          <ac:picMkLst>
            <pc:docMk/>
            <pc:sldMk cId="2136265554" sldId="369"/>
            <ac:picMk id="9" creationId="{90EF8887-B095-45C0-A9F9-F34AA531199F}"/>
          </ac:picMkLst>
        </pc:picChg>
      </pc:sldChg>
      <pc:sldChg chg="addSp modSp new mod">
        <pc:chgData name="Prerna Jain" userId="c4cd9728b67f857b" providerId="LiveId" clId="{3FF7D04F-85F7-433E-AAD1-349E0BC2F42D}" dt="2022-01-25T06:30:17.713" v="2152" actId="1076"/>
        <pc:sldMkLst>
          <pc:docMk/>
          <pc:sldMk cId="2331168953" sldId="370"/>
        </pc:sldMkLst>
        <pc:picChg chg="add mod modCrop">
          <ac:chgData name="Prerna Jain" userId="c4cd9728b67f857b" providerId="LiveId" clId="{3FF7D04F-85F7-433E-AAD1-349E0BC2F42D}" dt="2022-01-25T06:29:07.891" v="2146" actId="14100"/>
          <ac:picMkLst>
            <pc:docMk/>
            <pc:sldMk cId="2331168953" sldId="370"/>
            <ac:picMk id="3" creationId="{2185AECA-2CAA-463E-83D0-26D8C140CAEA}"/>
          </ac:picMkLst>
        </pc:picChg>
        <pc:picChg chg="add mod modCrop">
          <ac:chgData name="Prerna Jain" userId="c4cd9728b67f857b" providerId="LiveId" clId="{3FF7D04F-85F7-433E-AAD1-349E0BC2F42D}" dt="2022-01-25T06:30:17.713" v="2152" actId="1076"/>
          <ac:picMkLst>
            <pc:docMk/>
            <pc:sldMk cId="2331168953" sldId="370"/>
            <ac:picMk id="5" creationId="{AA618E45-424E-432C-890E-DBAC672E9B45}"/>
          </ac:picMkLst>
        </pc:picChg>
      </pc:sldChg>
      <pc:sldChg chg="addSp modSp new mod">
        <pc:chgData name="Prerna Jain" userId="c4cd9728b67f857b" providerId="LiveId" clId="{3FF7D04F-85F7-433E-AAD1-349E0BC2F42D}" dt="2022-01-25T06:35:33.001" v="2174" actId="1076"/>
        <pc:sldMkLst>
          <pc:docMk/>
          <pc:sldMk cId="1380850859" sldId="371"/>
        </pc:sldMkLst>
        <pc:picChg chg="add mod modCrop">
          <ac:chgData name="Prerna Jain" userId="c4cd9728b67f857b" providerId="LiveId" clId="{3FF7D04F-85F7-433E-AAD1-349E0BC2F42D}" dt="2022-01-25T06:31:56.667" v="2163" actId="14100"/>
          <ac:picMkLst>
            <pc:docMk/>
            <pc:sldMk cId="1380850859" sldId="371"/>
            <ac:picMk id="3" creationId="{98B8A93A-C32D-4717-B2D8-289AD24B9073}"/>
          </ac:picMkLst>
        </pc:picChg>
        <pc:picChg chg="add mod modCrop">
          <ac:chgData name="Prerna Jain" userId="c4cd9728b67f857b" providerId="LiveId" clId="{3FF7D04F-85F7-433E-AAD1-349E0BC2F42D}" dt="2022-01-25T06:35:33.001" v="2174" actId="1076"/>
          <ac:picMkLst>
            <pc:docMk/>
            <pc:sldMk cId="1380850859" sldId="371"/>
            <ac:picMk id="5" creationId="{66029C19-DE6A-482D-8EF0-23AD653FE3A2}"/>
          </ac:picMkLst>
        </pc:picChg>
      </pc:sldChg>
      <pc:sldChg chg="addSp modSp new mod">
        <pc:chgData name="Prerna Jain" userId="c4cd9728b67f857b" providerId="LiveId" clId="{3FF7D04F-85F7-433E-AAD1-349E0BC2F42D}" dt="2022-01-25T06:49:08.171" v="2271" actId="20577"/>
        <pc:sldMkLst>
          <pc:docMk/>
          <pc:sldMk cId="4204612096" sldId="372"/>
        </pc:sldMkLst>
        <pc:spChg chg="add mod">
          <ac:chgData name="Prerna Jain" userId="c4cd9728b67f857b" providerId="LiveId" clId="{3FF7D04F-85F7-433E-AAD1-349E0BC2F42D}" dt="2022-01-25T06:49:08.171" v="2271" actId="20577"/>
          <ac:spMkLst>
            <pc:docMk/>
            <pc:sldMk cId="4204612096" sldId="372"/>
            <ac:spMk id="7" creationId="{442FC6A8-E202-480E-A6EC-8D23660A8558}"/>
          </ac:spMkLst>
        </pc:spChg>
        <pc:picChg chg="add mod modCrop">
          <ac:chgData name="Prerna Jain" userId="c4cd9728b67f857b" providerId="LiveId" clId="{3FF7D04F-85F7-433E-AAD1-349E0BC2F42D}" dt="2022-01-25T06:42:37.134" v="2186" actId="1076"/>
          <ac:picMkLst>
            <pc:docMk/>
            <pc:sldMk cId="4204612096" sldId="372"/>
            <ac:picMk id="3" creationId="{6C5D3BF3-2EEB-432C-B2B9-5A10ED3549C5}"/>
          </ac:picMkLst>
        </pc:picChg>
        <pc:picChg chg="add mod modCrop">
          <ac:chgData name="Prerna Jain" userId="c4cd9728b67f857b" providerId="LiveId" clId="{3FF7D04F-85F7-433E-AAD1-349E0BC2F42D}" dt="2022-01-25T06:48:25.927" v="2258" actId="1076"/>
          <ac:picMkLst>
            <pc:docMk/>
            <pc:sldMk cId="4204612096" sldId="372"/>
            <ac:picMk id="5" creationId="{BD6D0115-56D2-48F8-8401-EC61F9584C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6922"/>
            <a:ext cx="6433820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1860"/>
            <a:ext cx="529844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08080"/>
                </a:solidFill>
                <a:latin typeface="Calibri"/>
                <a:cs typeface="Calibri"/>
              </a:defRPr>
            </a:lvl1pPr>
          </a:lstStyle>
          <a:p>
            <a:pPr marL="107950">
              <a:lnSpc>
                <a:spcPts val="1150"/>
              </a:lnSpc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9020" y="984630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7944" y="1787778"/>
            <a:ext cx="1933067" cy="3625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08080"/>
                </a:solidFill>
                <a:latin typeface="Calibri"/>
                <a:cs typeface="Calibri"/>
              </a:defRPr>
            </a:lvl1pPr>
          </a:lstStyle>
          <a:p>
            <a:pPr marL="107950">
              <a:lnSpc>
                <a:spcPts val="1150"/>
              </a:lnSpc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2460942"/>
            <a:ext cx="3292602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2460942"/>
            <a:ext cx="3292602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08080"/>
                </a:solidFill>
                <a:latin typeface="Calibri"/>
                <a:cs typeface="Calibri"/>
              </a:defRPr>
            </a:lvl1pPr>
          </a:lstStyle>
          <a:p>
            <a:pPr marL="107950">
              <a:lnSpc>
                <a:spcPts val="1150"/>
              </a:lnSpc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08080"/>
                </a:solidFill>
                <a:latin typeface="Calibri"/>
                <a:cs typeface="Calibri"/>
              </a:defRPr>
            </a:lvl1pPr>
          </a:lstStyle>
          <a:p>
            <a:pPr marL="107950">
              <a:lnSpc>
                <a:spcPts val="1150"/>
              </a:lnSpc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08080"/>
                </a:solidFill>
                <a:latin typeface="Calibri"/>
                <a:cs typeface="Calibri"/>
              </a:defRPr>
            </a:lvl1pPr>
          </a:lstStyle>
          <a:p>
            <a:pPr marL="107950">
              <a:lnSpc>
                <a:spcPts val="1150"/>
              </a:lnSpc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7264" y="3240151"/>
            <a:ext cx="5414670" cy="1099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0942"/>
            <a:ext cx="681228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2004" y="9885822"/>
            <a:ext cx="1802130" cy="18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460" y="9950768"/>
            <a:ext cx="1740916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56121" y="9920731"/>
            <a:ext cx="817879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08080"/>
                </a:solidFill>
                <a:latin typeface="Calibri"/>
                <a:cs typeface="Calibri"/>
              </a:defRPr>
            </a:lvl1pPr>
          </a:lstStyle>
          <a:p>
            <a:pPr marL="107950">
              <a:lnSpc>
                <a:spcPts val="1150"/>
              </a:lnSpc>
            </a:pPr>
            <a:fld id="{81D60167-4931-47E6-BA6A-407CBD079E47}" type="slidenum">
              <a:rPr dirty="0">
                <a:solidFill>
                  <a:srgbClr val="000000"/>
                </a:solidFill>
              </a:rPr>
              <a:t>‹#›</a:t>
            </a:fld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13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7.jpg"/><Relationship Id="rId4" Type="http://schemas.openxmlformats.org/officeDocument/2006/relationships/image" Target="../media/image15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624965" marR="5080" indent="-1612900">
              <a:lnSpc>
                <a:spcPts val="4140"/>
              </a:lnSpc>
              <a:spcBef>
                <a:spcPts val="380"/>
              </a:spcBef>
            </a:pPr>
            <a:r>
              <a:rPr spc="-5" dirty="0"/>
              <a:t>CUSTOMER</a:t>
            </a:r>
            <a:r>
              <a:rPr spc="-20" dirty="0"/>
              <a:t> </a:t>
            </a:r>
            <a:r>
              <a:rPr spc="-5" dirty="0"/>
              <a:t>RETENTION </a:t>
            </a:r>
            <a:r>
              <a:rPr spc="-98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004" y="9871737"/>
            <a:ext cx="196215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i="1" spc="65" dirty="0">
                <a:latin typeface="Arial"/>
                <a:cs typeface="Arial"/>
              </a:rPr>
              <a:t>Flip</a:t>
            </a:r>
            <a:r>
              <a:rPr sz="1250" i="1" spc="145" dirty="0">
                <a:latin typeface="Arial"/>
                <a:cs typeface="Arial"/>
              </a:rPr>
              <a:t> </a:t>
            </a:r>
            <a:r>
              <a:rPr sz="1250" i="1" spc="100" dirty="0">
                <a:latin typeface="Arial"/>
                <a:cs typeface="Arial"/>
              </a:rPr>
              <a:t>Robo</a:t>
            </a:r>
            <a:r>
              <a:rPr sz="1250" i="1" spc="150" dirty="0">
                <a:latin typeface="Arial"/>
                <a:cs typeface="Arial"/>
              </a:rPr>
              <a:t> </a:t>
            </a:r>
            <a:r>
              <a:rPr sz="1250" i="1" spc="85" dirty="0">
                <a:latin typeface="Arial"/>
                <a:cs typeface="Arial"/>
              </a:rPr>
              <a:t>Technologies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3682" y="8920733"/>
            <a:ext cx="4669918" cy="30136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348615" algn="ctr">
              <a:lnSpc>
                <a:spcPts val="2060"/>
              </a:lnSpc>
              <a:spcBef>
                <a:spcPts val="250"/>
              </a:spcBef>
            </a:pPr>
            <a:r>
              <a:rPr sz="1800" b="1" dirty="0">
                <a:latin typeface="Arial"/>
                <a:cs typeface="Arial"/>
              </a:rPr>
              <a:t>Submitted </a:t>
            </a:r>
            <a:r>
              <a:rPr sz="1800" b="1" spc="-5" dirty="0">
                <a:latin typeface="Arial"/>
                <a:cs typeface="Arial"/>
              </a:rPr>
              <a:t>By: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lang="en-IN" b="1" dirty="0">
                <a:latin typeface="Arial"/>
                <a:cs typeface="Arial"/>
              </a:rPr>
              <a:t>Prerna Jain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C1D6B-CEE3-4A8C-9A1E-13C37837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4" y="2820558"/>
            <a:ext cx="5450536" cy="54505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57104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4" name="object 4"/>
            <p:cNvSpPr/>
            <p:nvPr/>
          </p:nvSpPr>
          <p:spPr>
            <a:xfrm>
              <a:off x="323215" y="323087"/>
              <a:ext cx="6934200" cy="10066020"/>
            </a:xfrm>
            <a:custGeom>
              <a:avLst/>
              <a:gdLst/>
              <a:ahLst/>
              <a:cxnLst/>
              <a:rect l="l" t="t" r="r" b="b"/>
              <a:pathLst>
                <a:path w="6934200" h="10066020">
                  <a:moveTo>
                    <a:pt x="6903720" y="12700"/>
                  </a:moveTo>
                  <a:lnTo>
                    <a:pt x="6897370" y="12700"/>
                  </a:lnTo>
                  <a:lnTo>
                    <a:pt x="6897370" y="19050"/>
                  </a:lnTo>
                  <a:lnTo>
                    <a:pt x="6897370" y="10029190"/>
                  </a:lnTo>
                  <a:lnTo>
                    <a:pt x="18415" y="10029190"/>
                  </a:lnTo>
                  <a:lnTo>
                    <a:pt x="18415" y="19050"/>
                  </a:lnTo>
                  <a:lnTo>
                    <a:pt x="6897370" y="19050"/>
                  </a:lnTo>
                  <a:lnTo>
                    <a:pt x="6897370" y="12700"/>
                  </a:lnTo>
                  <a:lnTo>
                    <a:pt x="12065" y="12700"/>
                  </a:lnTo>
                  <a:lnTo>
                    <a:pt x="12065" y="19050"/>
                  </a:lnTo>
                  <a:lnTo>
                    <a:pt x="12065" y="10029190"/>
                  </a:lnTo>
                  <a:lnTo>
                    <a:pt x="12065" y="10035540"/>
                  </a:lnTo>
                  <a:lnTo>
                    <a:pt x="6903720" y="10035540"/>
                  </a:lnTo>
                  <a:lnTo>
                    <a:pt x="6903720" y="10029317"/>
                  </a:lnTo>
                  <a:lnTo>
                    <a:pt x="6903720" y="10029190"/>
                  </a:lnTo>
                  <a:lnTo>
                    <a:pt x="6903720" y="19050"/>
                  </a:lnTo>
                  <a:lnTo>
                    <a:pt x="6903720" y="18542"/>
                  </a:lnTo>
                  <a:lnTo>
                    <a:pt x="6903720" y="12700"/>
                  </a:lnTo>
                  <a:close/>
                </a:path>
                <a:path w="6934200" h="10066020">
                  <a:moveTo>
                    <a:pt x="6934200" y="18542"/>
                  </a:moveTo>
                  <a:lnTo>
                    <a:pt x="6915785" y="18542"/>
                  </a:lnTo>
                  <a:lnTo>
                    <a:pt x="6915785" y="127"/>
                  </a:lnTo>
                  <a:lnTo>
                    <a:pt x="6909435" y="127"/>
                  </a:lnTo>
                  <a:lnTo>
                    <a:pt x="690943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0041890"/>
                  </a:lnTo>
                  <a:lnTo>
                    <a:pt x="0" y="10048240"/>
                  </a:lnTo>
                  <a:lnTo>
                    <a:pt x="18415" y="10048240"/>
                  </a:lnTo>
                  <a:lnTo>
                    <a:pt x="18415" y="10066020"/>
                  </a:lnTo>
                  <a:lnTo>
                    <a:pt x="6934200" y="10066020"/>
                  </a:lnTo>
                  <a:lnTo>
                    <a:pt x="6934200" y="10048240"/>
                  </a:lnTo>
                  <a:lnTo>
                    <a:pt x="6934200" y="10041890"/>
                  </a:lnTo>
                  <a:lnTo>
                    <a:pt x="5715" y="10041890"/>
                  </a:lnTo>
                  <a:lnTo>
                    <a:pt x="5715" y="6350"/>
                  </a:lnTo>
                  <a:lnTo>
                    <a:pt x="6909435" y="6350"/>
                  </a:lnTo>
                  <a:lnTo>
                    <a:pt x="6909435" y="10041382"/>
                  </a:lnTo>
                  <a:lnTo>
                    <a:pt x="6915785" y="10041382"/>
                  </a:lnTo>
                  <a:lnTo>
                    <a:pt x="6934200" y="10041382"/>
                  </a:lnTo>
                  <a:lnTo>
                    <a:pt x="6934200" y="18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34" y="4130675"/>
              <a:ext cx="6063920" cy="28936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02004" y="878839"/>
            <a:ext cx="573786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PROFIT-ADJUSTED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RETENTION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RATE: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43300"/>
              </a:lnSpc>
              <a:spcBef>
                <a:spcPts val="815"/>
              </a:spcBef>
            </a:pPr>
            <a:r>
              <a:rPr sz="1200" dirty="0">
                <a:latin typeface="Arial MT"/>
                <a:cs typeface="Arial MT"/>
              </a:rPr>
              <a:t>This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profit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earned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retained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customers,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expressed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percentage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profit earned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 all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who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were active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beginning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period.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2004" y="2153157"/>
            <a:ext cx="5631180" cy="183550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b="1" i="1" spc="-5" dirty="0">
                <a:latin typeface="Arial"/>
                <a:cs typeface="Arial"/>
              </a:rPr>
              <a:t>MOTIVATION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FOR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THE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PROBLEM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UNDERTAKEN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43400"/>
              </a:lnSpc>
              <a:spcBef>
                <a:spcPts val="35"/>
              </a:spcBef>
            </a:pP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combination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both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utilitarian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hedonistic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are</a:t>
            </a:r>
            <a:r>
              <a:rPr sz="1200" spc="-5" dirty="0">
                <a:latin typeface="Arial MT"/>
                <a:cs typeface="Arial MT"/>
              </a:rPr>
              <a:t> needed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5" dirty="0">
                <a:latin typeface="Arial MT"/>
                <a:cs typeface="Arial MT"/>
              </a:rPr>
              <a:t>affect</a:t>
            </a:r>
            <a:r>
              <a:rPr lang="en-IN"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repeat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intention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(loyalty)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positively.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lang="en-IN" sz="1200" spc="-5" dirty="0">
                <a:latin typeface="Arial MT"/>
                <a:cs typeface="Arial MT"/>
              </a:rPr>
              <a:t>The objective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behind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problem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lang="en-IN"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help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en-IN" sz="1200" spc="-5" dirty="0">
                <a:latin typeface="Arial MT"/>
                <a:cs typeface="Arial MT"/>
              </a:rPr>
              <a:t>eCommerce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find</a:t>
            </a:r>
            <a:r>
              <a:rPr sz="1200" dirty="0">
                <a:latin typeface="Arial MT"/>
                <a:cs typeface="Arial MT"/>
              </a:rPr>
              <a:t> E-retail</a:t>
            </a:r>
            <a:r>
              <a:rPr sz="1200" spc="-5" dirty="0">
                <a:latin typeface="Arial MT"/>
                <a:cs typeface="Arial MT"/>
              </a:rPr>
              <a:t> factors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activation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lang="en-IN" sz="1200" spc="-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retention.</a:t>
            </a:r>
            <a:endParaRPr lang="en-IN" sz="1200" spc="-5" dirty="0">
              <a:latin typeface="Arial MT"/>
              <a:cs typeface="Arial MT"/>
            </a:endParaRPr>
          </a:p>
          <a:p>
            <a:pPr marL="12700" marR="5080">
              <a:lnSpc>
                <a:spcPct val="143400"/>
              </a:lnSpc>
              <a:spcBef>
                <a:spcPts val="35"/>
              </a:spcBef>
            </a:pPr>
            <a:endParaRPr lang="en-IN" sz="1200" spc="-5" dirty="0">
              <a:latin typeface="Arial MT"/>
              <a:cs typeface="Arial MT"/>
            </a:endParaRPr>
          </a:p>
          <a:p>
            <a:pPr marL="12700" marR="5080">
              <a:lnSpc>
                <a:spcPct val="143400"/>
              </a:lnSpc>
              <a:spcBef>
                <a:spcPts val="35"/>
              </a:spcBef>
            </a:pPr>
            <a:endParaRPr sz="1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09792" cy="3178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90694"/>
              <a:ext cx="5720715" cy="308533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406390" cy="3189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90059"/>
              <a:ext cx="5558542" cy="33820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65165" cy="3166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91964"/>
              <a:ext cx="5748147" cy="31972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411343" cy="32522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47844"/>
              <a:ext cx="5570601" cy="32791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023866" cy="29276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029709"/>
              <a:ext cx="5749544" cy="298323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54370" cy="3267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304" y="4396104"/>
              <a:ext cx="5227701" cy="31146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4313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190" y="927099"/>
              <a:ext cx="5035296" cy="300329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0480" y="4218558"/>
            <a:ext cx="5765800" cy="512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OBSERVATION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"/>
              <a:cs typeface="Arial"/>
            </a:endParaRPr>
          </a:p>
          <a:p>
            <a:pPr marL="109855" indent="-97790" algn="just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Females have shopped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greater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</a:t>
            </a:r>
            <a:r>
              <a:rPr sz="1200" dirty="0">
                <a:latin typeface="Arial MT"/>
                <a:cs typeface="Arial MT"/>
              </a:rPr>
              <a:t>last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year</a:t>
            </a:r>
            <a:endParaRPr sz="1200">
              <a:latin typeface="Arial MT"/>
              <a:cs typeface="Arial MT"/>
            </a:endParaRPr>
          </a:p>
          <a:p>
            <a:pPr marL="13970" marR="5080" algn="just">
              <a:lnSpc>
                <a:spcPct val="143400"/>
              </a:lnSpc>
              <a:spcBef>
                <a:spcPts val="815"/>
              </a:spcBef>
              <a:buChar char="•"/>
              <a:tabLst>
                <a:tab pos="122555" algn="l"/>
              </a:tabLst>
            </a:pPr>
            <a:r>
              <a:rPr sz="1200" spc="-5" dirty="0">
                <a:latin typeface="Arial MT"/>
                <a:cs typeface="Arial MT"/>
              </a:rPr>
              <a:t>Most </a:t>
            </a:r>
            <a:r>
              <a:rPr sz="1200" dirty="0">
                <a:latin typeface="Arial MT"/>
                <a:cs typeface="Arial MT"/>
              </a:rPr>
              <a:t>of the </a:t>
            </a:r>
            <a:r>
              <a:rPr sz="1200" spc="-5" dirty="0">
                <a:latin typeface="Arial MT"/>
                <a:cs typeface="Arial MT"/>
              </a:rPr>
              <a:t>individuals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10" dirty="0">
                <a:latin typeface="Arial MT"/>
                <a:cs typeface="Arial MT"/>
              </a:rPr>
              <a:t>do </a:t>
            </a:r>
            <a:r>
              <a:rPr sz="1200" spc="-5" dirty="0">
                <a:latin typeface="Arial MT"/>
                <a:cs typeface="Arial MT"/>
              </a:rPr>
              <a:t>online </a:t>
            </a:r>
            <a:r>
              <a:rPr sz="1200" spc="-10" dirty="0">
                <a:latin typeface="Arial MT"/>
                <a:cs typeface="Arial MT"/>
              </a:rPr>
              <a:t>shopping are </a:t>
            </a:r>
            <a:r>
              <a:rPr sz="1200" spc="-5" dirty="0">
                <a:latin typeface="Arial MT"/>
                <a:cs typeface="Arial MT"/>
              </a:rPr>
              <a:t>from the age group </a:t>
            </a:r>
            <a:r>
              <a:rPr sz="1200" spc="10" dirty="0">
                <a:latin typeface="Arial MT"/>
                <a:cs typeface="Arial MT"/>
              </a:rPr>
              <a:t>21-30 </a:t>
            </a:r>
            <a:r>
              <a:rPr sz="1200" dirty="0">
                <a:latin typeface="Arial MT"/>
                <a:cs typeface="Arial MT"/>
              </a:rPr>
              <a:t>yrs.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and, 31-40 </a:t>
            </a:r>
            <a:r>
              <a:rPr sz="1200" dirty="0">
                <a:latin typeface="Arial MT"/>
                <a:cs typeface="Arial MT"/>
              </a:rPr>
              <a:t>yrs. </a:t>
            </a:r>
            <a:r>
              <a:rPr sz="1200" spc="-5" dirty="0">
                <a:latin typeface="Arial MT"/>
                <a:cs typeface="Arial MT"/>
              </a:rPr>
              <a:t>People below 20 </a:t>
            </a:r>
            <a:r>
              <a:rPr sz="1200" dirty="0">
                <a:latin typeface="Arial MT"/>
                <a:cs typeface="Arial MT"/>
              </a:rPr>
              <a:t>years, </a:t>
            </a:r>
            <a:r>
              <a:rPr sz="1200" spc="-5" dirty="0">
                <a:latin typeface="Arial MT"/>
                <a:cs typeface="Arial MT"/>
              </a:rPr>
              <a:t>&amp;people over 50 years of</a:t>
            </a:r>
            <a:r>
              <a:rPr sz="1200" spc="6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age do not </a:t>
            </a:r>
            <a:r>
              <a:rPr sz="1200" spc="-10" dirty="0">
                <a:latin typeface="Arial MT"/>
                <a:cs typeface="Arial MT"/>
              </a:rPr>
              <a:t>do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much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shopping.</a:t>
            </a:r>
            <a:endParaRPr sz="1200">
              <a:latin typeface="Arial MT"/>
              <a:cs typeface="Arial MT"/>
            </a:endParaRPr>
          </a:p>
          <a:p>
            <a:pPr marL="13970" marR="13335" algn="just">
              <a:lnSpc>
                <a:spcPct val="143300"/>
              </a:lnSpc>
              <a:spcBef>
                <a:spcPts val="805"/>
              </a:spcBef>
              <a:buChar char="•"/>
              <a:tabLst>
                <a:tab pos="128905" algn="l"/>
              </a:tabLst>
            </a:pP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from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Delhi,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Noida</a:t>
            </a:r>
            <a:r>
              <a:rPr sz="1200" dirty="0">
                <a:latin typeface="Arial MT"/>
                <a:cs typeface="Arial MT"/>
              </a:rPr>
              <a:t> &amp;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Bangalore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region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shopped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greatest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</a:t>
            </a:r>
            <a:endParaRPr sz="1200">
              <a:latin typeface="Arial MT"/>
              <a:cs typeface="Arial MT"/>
            </a:endParaRPr>
          </a:p>
          <a:p>
            <a:pPr marL="13970" marR="12065" algn="just">
              <a:lnSpc>
                <a:spcPct val="143300"/>
              </a:lnSpc>
              <a:spcBef>
                <a:spcPts val="830"/>
              </a:spcBef>
              <a:buChar char="•"/>
              <a:tabLst>
                <a:tab pos="111760" algn="l"/>
              </a:tabLst>
            </a:pPr>
            <a:r>
              <a:rPr sz="1200" spc="-5" dirty="0">
                <a:latin typeface="Arial MT"/>
                <a:cs typeface="Arial MT"/>
              </a:rPr>
              <a:t>Most </a:t>
            </a:r>
            <a:r>
              <a:rPr sz="1200" dirty="0">
                <a:latin typeface="Arial MT"/>
                <a:cs typeface="Arial MT"/>
              </a:rPr>
              <a:t>customers </a:t>
            </a:r>
            <a:r>
              <a:rPr sz="1200" spc="-5" dirty="0">
                <a:latin typeface="Arial MT"/>
                <a:cs typeface="Arial MT"/>
              </a:rPr>
              <a:t>who are shopping online from 1 to 4 years have shopped less </a:t>
            </a:r>
            <a:r>
              <a:rPr sz="1200" spc="-10" dirty="0">
                <a:latin typeface="Arial MT"/>
                <a:cs typeface="Arial MT"/>
              </a:rPr>
              <a:t>than </a:t>
            </a:r>
            <a:r>
              <a:rPr sz="1200" spc="-5" dirty="0">
                <a:latin typeface="Arial MT"/>
                <a:cs typeface="Arial MT"/>
              </a:rPr>
              <a:t> 10 times and customers shopping online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above 4 years have highest purchase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count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group</a:t>
            </a:r>
            <a:endParaRPr sz="1200">
              <a:latin typeface="Arial MT"/>
              <a:cs typeface="Arial MT"/>
            </a:endParaRPr>
          </a:p>
          <a:p>
            <a:pPr marL="13970" marR="13970" algn="just">
              <a:lnSpc>
                <a:spcPct val="143300"/>
              </a:lnSpc>
              <a:spcBef>
                <a:spcPts val="805"/>
              </a:spcBef>
              <a:buChar char="•"/>
              <a:tabLst>
                <a:tab pos="118110" algn="l"/>
              </a:tabLst>
            </a:pPr>
            <a:r>
              <a:rPr sz="1200" spc="-5" dirty="0">
                <a:latin typeface="Arial MT"/>
                <a:cs typeface="Arial MT"/>
              </a:rPr>
              <a:t>Most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spend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more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15</a:t>
            </a:r>
            <a:r>
              <a:rPr sz="1200" spc="114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minutes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decision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irrespective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count</a:t>
            </a:r>
            <a:endParaRPr sz="1200">
              <a:latin typeface="Arial MT"/>
              <a:cs typeface="Arial MT"/>
            </a:endParaRPr>
          </a:p>
          <a:p>
            <a:pPr marL="13970" marR="18415" algn="just">
              <a:lnSpc>
                <a:spcPct val="142500"/>
              </a:lnSpc>
              <a:spcBef>
                <a:spcPts val="840"/>
              </a:spcBef>
              <a:buChar char="•"/>
              <a:tabLst>
                <a:tab pos="122555" algn="l"/>
              </a:tabLst>
            </a:pPr>
            <a:r>
              <a:rPr sz="1200" spc="-5" dirty="0">
                <a:latin typeface="Arial MT"/>
                <a:cs typeface="Arial MT"/>
              </a:rPr>
              <a:t>Most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generally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preferred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credit/Debit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cards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followed </a:t>
            </a:r>
            <a:r>
              <a:rPr sz="1200" spc="-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cash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delivery.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Very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few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opt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E-wallet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payment.</a:t>
            </a:r>
            <a:endParaRPr sz="1200">
              <a:latin typeface="Arial MT"/>
              <a:cs typeface="Arial MT"/>
            </a:endParaRPr>
          </a:p>
          <a:p>
            <a:pPr marL="13970" marR="17145" algn="just">
              <a:lnSpc>
                <a:spcPct val="143300"/>
              </a:lnSpc>
              <a:spcBef>
                <a:spcPts val="819"/>
              </a:spcBef>
              <a:buChar char="•"/>
              <a:tabLst>
                <a:tab pos="140970" algn="l"/>
              </a:tabLst>
            </a:pPr>
            <a:r>
              <a:rPr sz="1200" spc="-5" dirty="0">
                <a:latin typeface="Arial MT"/>
                <a:cs typeface="Arial MT"/>
              </a:rPr>
              <a:t>Most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2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who</a:t>
            </a:r>
            <a:r>
              <a:rPr sz="1200" spc="2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purchased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less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2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</a:t>
            </a:r>
            <a:r>
              <a:rPr sz="1200" spc="2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abandoned</a:t>
            </a:r>
            <a:r>
              <a:rPr sz="1200" spc="2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2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cart</a:t>
            </a:r>
            <a:r>
              <a:rPr sz="1200" spc="2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due</a:t>
            </a:r>
            <a:r>
              <a:rPr sz="1200" spc="2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better alternative offer. Customers purchasing </a:t>
            </a:r>
            <a:r>
              <a:rPr sz="1200" dirty="0">
                <a:latin typeface="Arial MT"/>
                <a:cs typeface="Arial MT"/>
              </a:rPr>
              <a:t>more </a:t>
            </a:r>
            <a:r>
              <a:rPr sz="1200" spc="-5" dirty="0">
                <a:latin typeface="Arial MT"/>
                <a:cs typeface="Arial MT"/>
              </a:rPr>
              <a:t>than 41 </a:t>
            </a:r>
            <a:r>
              <a:rPr sz="1200" dirty="0">
                <a:latin typeface="Arial MT"/>
                <a:cs typeface="Arial MT"/>
              </a:rPr>
              <a:t>times </a:t>
            </a:r>
            <a:r>
              <a:rPr sz="1200" spc="-5" dirty="0">
                <a:latin typeface="Arial MT"/>
                <a:cs typeface="Arial MT"/>
              </a:rPr>
              <a:t>abandoned </a:t>
            </a:r>
            <a:r>
              <a:rPr sz="1200" dirty="0">
                <a:latin typeface="Arial MT"/>
                <a:cs typeface="Arial MT"/>
              </a:rPr>
              <a:t>due 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code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 better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alternative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offer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040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0480" y="800862"/>
            <a:ext cx="5765165" cy="83604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9525" algn="just">
              <a:lnSpc>
                <a:spcPct val="143700"/>
              </a:lnSpc>
              <a:spcBef>
                <a:spcPts val="95"/>
              </a:spcBef>
              <a:buChar char="•"/>
              <a:tabLst>
                <a:tab pos="113664" algn="l"/>
              </a:tabLst>
            </a:pP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can be seen clearly that all customers irrespective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purchase count strongly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empathy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means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empathy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very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dirty="0">
                <a:latin typeface="Arial MT"/>
                <a:cs typeface="Arial MT"/>
              </a:rPr>
              <a:t> for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 and hence retention. The reason is insecurity amongst </a:t>
            </a:r>
            <a:r>
              <a:rPr sz="1200" dirty="0">
                <a:latin typeface="Arial MT"/>
                <a:cs typeface="Arial MT"/>
              </a:rPr>
              <a:t>the customers. </a:t>
            </a:r>
            <a:r>
              <a:rPr sz="1200" spc="-5" dirty="0">
                <a:latin typeface="Arial MT"/>
                <a:cs typeface="Arial MT"/>
              </a:rPr>
              <a:t>If </a:t>
            </a:r>
            <a:r>
              <a:rPr sz="1200" dirty="0">
                <a:latin typeface="Arial MT"/>
                <a:cs typeface="Arial MT"/>
              </a:rPr>
              <a:t> they </a:t>
            </a:r>
            <a:r>
              <a:rPr sz="1200" spc="-5" dirty="0">
                <a:latin typeface="Arial MT"/>
                <a:cs typeface="Arial MT"/>
              </a:rPr>
              <a:t>have a provision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a helpline number associated with the website, that sense of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insecurity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vanishes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and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can</a:t>
            </a:r>
            <a:r>
              <a:rPr sz="1200" spc="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more.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24X7</a:t>
            </a:r>
            <a:r>
              <a:rPr sz="1200" spc="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support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must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these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retail</a:t>
            </a:r>
            <a:r>
              <a:rPr sz="1200" spc="-5" dirty="0">
                <a:latin typeface="Arial MT"/>
                <a:cs typeface="Arial MT"/>
              </a:rPr>
              <a:t> stores.</a:t>
            </a:r>
            <a:endParaRPr sz="1200">
              <a:latin typeface="Arial MT"/>
              <a:cs typeface="Arial MT"/>
            </a:endParaRPr>
          </a:p>
          <a:p>
            <a:pPr marL="13970" marR="13970" algn="just">
              <a:lnSpc>
                <a:spcPct val="143400"/>
              </a:lnSpc>
              <a:spcBef>
                <a:spcPts val="825"/>
              </a:spcBef>
              <a:buChar char="•"/>
              <a:tabLst>
                <a:tab pos="151765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flexible,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irrespective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 </a:t>
            </a:r>
            <a:r>
              <a:rPr sz="1200" spc="-10" dirty="0">
                <a:latin typeface="Arial MT"/>
                <a:cs typeface="Arial MT"/>
              </a:rPr>
              <a:t>count </a:t>
            </a:r>
            <a:r>
              <a:rPr sz="1200" spc="-5" dirty="0">
                <a:latin typeface="Arial MT"/>
                <a:cs typeface="Arial MT"/>
              </a:rPr>
              <a:t>as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provides freedom to </a:t>
            </a:r>
            <a:r>
              <a:rPr sz="1200" spc="-10" dirty="0">
                <a:latin typeface="Arial MT"/>
                <a:cs typeface="Arial MT"/>
              </a:rPr>
              <a:t>shop </a:t>
            </a:r>
            <a:r>
              <a:rPr sz="1200" spc="-5" dirty="0">
                <a:latin typeface="Arial MT"/>
                <a:cs typeface="Arial MT"/>
              </a:rPr>
              <a:t>without the influence or pressure from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staff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often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encountered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offline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stores.</a:t>
            </a:r>
            <a:endParaRPr sz="1200">
              <a:latin typeface="Arial MT"/>
              <a:cs typeface="Arial MT"/>
            </a:endParaRPr>
          </a:p>
          <a:p>
            <a:pPr marL="13970" marR="10160" algn="just">
              <a:lnSpc>
                <a:spcPct val="143300"/>
              </a:lnSpc>
              <a:spcBef>
                <a:spcPts val="805"/>
              </a:spcBef>
              <a:buChar char="•"/>
              <a:tabLst>
                <a:tab pos="125730" algn="l"/>
              </a:tabLst>
            </a:pPr>
            <a:r>
              <a:rPr sz="1200" dirty="0">
                <a:latin typeface="Arial MT"/>
                <a:cs typeface="Arial MT"/>
              </a:rPr>
              <a:t>We </a:t>
            </a:r>
            <a:r>
              <a:rPr sz="1200" spc="-5" dirty="0">
                <a:latin typeface="Arial MT"/>
                <a:cs typeface="Arial MT"/>
              </a:rPr>
              <a:t>can clearly see that </a:t>
            </a:r>
            <a:r>
              <a:rPr sz="1200" dirty="0">
                <a:latin typeface="Arial MT"/>
                <a:cs typeface="Arial MT"/>
              </a:rPr>
              <a:t>return </a:t>
            </a:r>
            <a:r>
              <a:rPr sz="1200" spc="-5" dirty="0">
                <a:latin typeface="Arial MT"/>
                <a:cs typeface="Arial MT"/>
              </a:rPr>
              <a:t>and replacement policy plays an important role in 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-5" dirty="0">
                <a:latin typeface="Arial MT"/>
                <a:cs typeface="Arial MT"/>
              </a:rPr>
              <a:t> satisfaction.</a:t>
            </a:r>
            <a:endParaRPr sz="1200">
              <a:latin typeface="Arial MT"/>
              <a:cs typeface="Arial MT"/>
            </a:endParaRPr>
          </a:p>
          <a:p>
            <a:pPr marL="13970" marR="8255" algn="just">
              <a:lnSpc>
                <a:spcPct val="143500"/>
              </a:lnSpc>
              <a:spcBef>
                <a:spcPts val="815"/>
              </a:spcBef>
              <a:buChar char="•"/>
              <a:tabLst>
                <a:tab pos="130175" algn="l"/>
              </a:tabLst>
            </a:pPr>
            <a:r>
              <a:rPr sz="1200" spc="-5" dirty="0">
                <a:latin typeface="Arial MT"/>
                <a:cs typeface="Arial MT"/>
              </a:rPr>
              <a:t>Displaying quality Information on the website improves satisfaction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customers: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Most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customers strongly agreed to this. Shoppers expect online retailers to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provide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relevant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accurate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product.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Providing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appropriate information can help online retailers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dispel concerns and </a:t>
            </a:r>
            <a:r>
              <a:rPr sz="1200" dirty="0">
                <a:latin typeface="Arial MT"/>
                <a:cs typeface="Arial MT"/>
              </a:rPr>
              <a:t>fears of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consumers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towards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particular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endParaRPr sz="1200">
              <a:latin typeface="Arial MT"/>
              <a:cs typeface="Arial MT"/>
            </a:endParaRPr>
          </a:p>
          <a:p>
            <a:pPr marL="13970" marR="5080" algn="just">
              <a:lnSpc>
                <a:spcPct val="143700"/>
              </a:lnSpc>
              <a:spcBef>
                <a:spcPts val="800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User </a:t>
            </a:r>
            <a:r>
              <a:rPr sz="1200" dirty="0">
                <a:latin typeface="Arial MT"/>
                <a:cs typeface="Arial MT"/>
              </a:rPr>
              <a:t>satisfaction </a:t>
            </a:r>
            <a:r>
              <a:rPr sz="1200" spc="-5" dirty="0">
                <a:latin typeface="Arial MT"/>
                <a:cs typeface="Arial MT"/>
              </a:rPr>
              <a:t>cannot </a:t>
            </a:r>
            <a:r>
              <a:rPr sz="1200" dirty="0">
                <a:latin typeface="Arial MT"/>
                <a:cs typeface="Arial MT"/>
              </a:rPr>
              <a:t>exist </a:t>
            </a:r>
            <a:r>
              <a:rPr sz="1200" spc="-5" dirty="0">
                <a:latin typeface="Arial MT"/>
                <a:cs typeface="Arial MT"/>
              </a:rPr>
              <a:t>without </a:t>
            </a:r>
            <a:r>
              <a:rPr sz="1200" dirty="0">
                <a:latin typeface="Arial MT"/>
                <a:cs typeface="Arial MT"/>
              </a:rPr>
              <a:t>trust: We </a:t>
            </a:r>
            <a:r>
              <a:rPr sz="1200" spc="-5" dirty="0">
                <a:latin typeface="Arial MT"/>
                <a:cs typeface="Arial MT"/>
              </a:rPr>
              <a:t>see that, user with lack </a:t>
            </a:r>
            <a:r>
              <a:rPr sz="1200" dirty="0">
                <a:latin typeface="Arial MT"/>
                <a:cs typeface="Arial MT"/>
              </a:rPr>
              <a:t>of trust </a:t>
            </a:r>
            <a:r>
              <a:rPr sz="1200" spc="-10" dirty="0">
                <a:latin typeface="Arial MT"/>
                <a:cs typeface="Arial MT"/>
              </a:rPr>
              <a:t>have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shopped less number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time.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means, trust is </a:t>
            </a:r>
            <a:r>
              <a:rPr sz="1200" spc="-1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area where online shopping still </a:t>
            </a:r>
            <a:r>
              <a:rPr sz="1200" dirty="0">
                <a:latin typeface="Arial MT"/>
                <a:cs typeface="Arial MT"/>
              </a:rPr>
              <a:t> lags as </a:t>
            </a:r>
            <a:r>
              <a:rPr sz="1200" spc="-5" dirty="0">
                <a:latin typeface="Arial MT"/>
                <a:cs typeface="Arial MT"/>
              </a:rPr>
              <a:t>several instances have been reported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 being duped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receiving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spc="1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did</a:t>
            </a:r>
            <a:r>
              <a:rPr sz="1200" spc="1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match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description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claimed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1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turned</a:t>
            </a:r>
            <a:r>
              <a:rPr sz="1200" spc="1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out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knock-offs.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So,</a:t>
            </a:r>
            <a:r>
              <a:rPr sz="1200" spc="-5" dirty="0">
                <a:latin typeface="Arial MT"/>
                <a:cs typeface="Arial MT"/>
              </a:rPr>
              <a:t> it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learn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manage consumers'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trust</a:t>
            </a:r>
            <a:endParaRPr sz="1200">
              <a:latin typeface="Arial MT"/>
              <a:cs typeface="Arial MT"/>
            </a:endParaRPr>
          </a:p>
          <a:p>
            <a:pPr marL="13970" marR="17145" algn="just">
              <a:lnSpc>
                <a:spcPct val="143400"/>
              </a:lnSpc>
              <a:spcBef>
                <a:spcPts val="830"/>
              </a:spcBef>
              <a:buChar char="•"/>
              <a:tabLst>
                <a:tab pos="122555" algn="l"/>
              </a:tabLst>
            </a:pPr>
            <a:r>
              <a:rPr sz="1200" spc="-5" dirty="0">
                <a:latin typeface="Arial MT"/>
                <a:cs typeface="Arial MT"/>
              </a:rPr>
              <a:t>Customers who have shopped </a:t>
            </a:r>
            <a:r>
              <a:rPr sz="1200" dirty="0">
                <a:latin typeface="Arial MT"/>
                <a:cs typeface="Arial MT"/>
              </a:rPr>
              <a:t>more </a:t>
            </a:r>
            <a:r>
              <a:rPr sz="1200" spc="-5" dirty="0">
                <a:latin typeface="Arial MT"/>
                <a:cs typeface="Arial MT"/>
              </a:rPr>
              <a:t>than </a:t>
            </a:r>
            <a:r>
              <a:rPr sz="1200" spc="-10" dirty="0">
                <a:latin typeface="Arial MT"/>
                <a:cs typeface="Arial MT"/>
              </a:rPr>
              <a:t>30 </a:t>
            </a:r>
            <a:r>
              <a:rPr sz="1200" spc="-5" dirty="0">
                <a:latin typeface="Arial MT"/>
                <a:cs typeface="Arial MT"/>
              </a:rPr>
              <a:t>times strongly agree that net benefit </a:t>
            </a:r>
            <a:r>
              <a:rPr sz="1200" dirty="0">
                <a:latin typeface="Arial MT"/>
                <a:cs typeface="Arial MT"/>
              </a:rPr>
              <a:t> from </a:t>
            </a:r>
            <a:r>
              <a:rPr sz="1200" spc="-5" dirty="0">
                <a:latin typeface="Arial MT"/>
                <a:cs typeface="Arial MT"/>
              </a:rPr>
              <a:t>online purchase </a:t>
            </a:r>
            <a:r>
              <a:rPr sz="1200" dirty="0">
                <a:latin typeface="Arial MT"/>
                <a:cs typeface="Arial MT"/>
              </a:rPr>
              <a:t>leads to </a:t>
            </a:r>
            <a:r>
              <a:rPr sz="1200" spc="-5" dirty="0">
                <a:latin typeface="Arial MT"/>
                <a:cs typeface="Arial MT"/>
              </a:rPr>
              <a:t>user satisfaction Hence net benefit derived is </a:t>
            </a:r>
            <a:r>
              <a:rPr sz="1200" spc="-1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 important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endParaRPr sz="1200">
              <a:latin typeface="Arial MT"/>
              <a:cs typeface="Arial MT"/>
            </a:endParaRPr>
          </a:p>
          <a:p>
            <a:pPr marL="13970" marR="5080" algn="just">
              <a:lnSpc>
                <a:spcPct val="143600"/>
              </a:lnSpc>
              <a:spcBef>
                <a:spcPts val="810"/>
              </a:spcBef>
              <a:buChar char="•"/>
              <a:tabLst>
                <a:tab pos="130175" algn="l"/>
              </a:tabLst>
            </a:pPr>
            <a:r>
              <a:rPr sz="1200" spc="-5" dirty="0">
                <a:latin typeface="Arial MT"/>
                <a:cs typeface="Arial MT"/>
              </a:rPr>
              <a:t>Offering a wide variety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listed product in several categories: Customers having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 frequency of </a:t>
            </a:r>
            <a:r>
              <a:rPr sz="1200" dirty="0">
                <a:latin typeface="Arial MT"/>
                <a:cs typeface="Arial MT"/>
              </a:rPr>
              <a:t>more </a:t>
            </a:r>
            <a:r>
              <a:rPr sz="1200" spc="-5" dirty="0">
                <a:latin typeface="Arial MT"/>
                <a:cs typeface="Arial MT"/>
              </a:rPr>
              <a:t>than 30 times strongly agree </a:t>
            </a:r>
            <a:r>
              <a:rPr sz="1200" dirty="0">
                <a:latin typeface="Arial MT"/>
                <a:cs typeface="Arial MT"/>
              </a:rPr>
              <a:t>to it. It </a:t>
            </a:r>
            <a:r>
              <a:rPr sz="1200" spc="-5" dirty="0">
                <a:latin typeface="Arial MT"/>
                <a:cs typeface="Arial MT"/>
              </a:rPr>
              <a:t>means product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variety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consumers'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likelihood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finding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good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match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preferences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09855" indent="-97790" algn="just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Customers 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(&gt;30)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-5" dirty="0">
                <a:latin typeface="Arial MT"/>
                <a:cs typeface="Arial MT"/>
              </a:rPr>
              <a:t>get monetary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savings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57104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00480" y="800862"/>
            <a:ext cx="5760720" cy="8298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algn="just">
              <a:lnSpc>
                <a:spcPct val="143800"/>
              </a:lnSpc>
              <a:spcBef>
                <a:spcPts val="95"/>
              </a:spcBef>
              <a:buChar char="•"/>
              <a:tabLst>
                <a:tab pos="147320" algn="l"/>
              </a:tabLst>
            </a:pPr>
            <a:r>
              <a:rPr sz="1200" dirty="0">
                <a:latin typeface="Arial MT"/>
                <a:cs typeface="Arial MT"/>
              </a:rPr>
              <a:t>Almost </a:t>
            </a:r>
            <a:r>
              <a:rPr sz="1200" spc="-5" dirty="0">
                <a:latin typeface="Arial MT"/>
                <a:cs typeface="Arial MT"/>
              </a:rPr>
              <a:t>all customers 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 purchase agree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they get </a:t>
            </a:r>
            <a:r>
              <a:rPr sz="1200" spc="-10" dirty="0">
                <a:latin typeface="Arial MT"/>
                <a:cs typeface="Arial MT"/>
              </a:rPr>
              <a:t>value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money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spent.it indicates that quality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product </a:t>
            </a:r>
            <a:r>
              <a:rPr sz="1200" spc="-10" dirty="0">
                <a:latin typeface="Arial MT"/>
                <a:cs typeface="Arial MT"/>
              </a:rPr>
              <a:t>sold </a:t>
            </a:r>
            <a:r>
              <a:rPr sz="1200" spc="-5" dirty="0">
                <a:latin typeface="Arial MT"/>
                <a:cs typeface="Arial MT"/>
              </a:rPr>
              <a:t>plays an </a:t>
            </a:r>
            <a:r>
              <a:rPr sz="1200" dirty="0">
                <a:latin typeface="Arial MT"/>
                <a:cs typeface="Arial MT"/>
              </a:rPr>
              <a:t>important </a:t>
            </a:r>
            <a:r>
              <a:rPr sz="1200" spc="-5" dirty="0">
                <a:latin typeface="Arial MT"/>
                <a:cs typeface="Arial MT"/>
              </a:rPr>
              <a:t>role in customer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200" dirty="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 have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shopped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 dirty="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dirty="0">
                <a:latin typeface="Arial MT"/>
                <a:cs typeface="Arial MT"/>
              </a:rPr>
              <a:t> of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amazon, Paytm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layout</a:t>
            </a:r>
            <a:endParaRPr sz="1200" dirty="0">
              <a:latin typeface="Arial MT"/>
              <a:cs typeface="Arial MT"/>
            </a:endParaRPr>
          </a:p>
          <a:p>
            <a:pPr marL="13970" marR="31115">
              <a:lnSpc>
                <a:spcPct val="143300"/>
              </a:lnSpc>
              <a:spcBef>
                <a:spcPts val="815"/>
              </a:spcBef>
              <a:buChar char="•"/>
              <a:tabLst>
                <a:tab pos="113664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and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variety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offered</a:t>
            </a:r>
            <a:endParaRPr sz="1200" dirty="0">
              <a:latin typeface="Arial MT"/>
              <a:cs typeface="Arial MT"/>
            </a:endParaRPr>
          </a:p>
          <a:p>
            <a:pPr marL="13970" marR="26034">
              <a:lnSpc>
                <a:spcPct val="142500"/>
              </a:lnSpc>
              <a:spcBef>
                <a:spcPts val="840"/>
              </a:spcBef>
              <a:buChar char="•"/>
              <a:tabLst>
                <a:tab pos="137795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dirty="0">
                <a:latin typeface="Arial MT"/>
                <a:cs typeface="Arial MT"/>
              </a:rPr>
              <a:t> of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dirty="0">
                <a:latin typeface="Arial MT"/>
                <a:cs typeface="Arial MT"/>
              </a:rPr>
              <a:t>flipkart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relevant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description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 products</a:t>
            </a:r>
            <a:endParaRPr sz="1200" dirty="0">
              <a:latin typeface="Arial MT"/>
              <a:cs typeface="Arial MT"/>
            </a:endParaRPr>
          </a:p>
          <a:p>
            <a:pPr marL="13970" marR="29209">
              <a:lnSpc>
                <a:spcPct val="142500"/>
              </a:lnSpc>
              <a:spcBef>
                <a:spcPts val="840"/>
              </a:spcBef>
              <a:buChar char="•"/>
              <a:tabLst>
                <a:tab pos="125730" algn="l"/>
              </a:tabLst>
            </a:pPr>
            <a:r>
              <a:rPr sz="1200" spc="-5" dirty="0">
                <a:latin typeface="Arial MT"/>
                <a:cs typeface="Arial MT"/>
              </a:rPr>
              <a:t>High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proportion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high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frequency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customers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amazon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terms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speed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200" dirty="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reliability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obtained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endParaRPr sz="1200" dirty="0">
              <a:latin typeface="Arial MT"/>
              <a:cs typeface="Arial MT"/>
            </a:endParaRPr>
          </a:p>
          <a:p>
            <a:pPr marL="13970" marR="29845">
              <a:lnSpc>
                <a:spcPct val="144200"/>
              </a:lnSpc>
              <a:spcBef>
                <a:spcPts val="790"/>
              </a:spcBef>
              <a:buChar char="•"/>
              <a:tabLst>
                <a:tab pos="148590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2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spc="28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2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3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2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</a:t>
            </a:r>
            <a:r>
              <a:rPr sz="1200" spc="2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quickness</a:t>
            </a:r>
            <a:r>
              <a:rPr sz="1200" spc="30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3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complete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endParaRPr sz="1200" dirty="0">
              <a:latin typeface="Arial MT"/>
              <a:cs typeface="Arial MT"/>
            </a:endParaRPr>
          </a:p>
          <a:p>
            <a:pPr marL="13970" marR="26670">
              <a:lnSpc>
                <a:spcPct val="143300"/>
              </a:lnSpc>
              <a:spcBef>
                <a:spcPts val="810"/>
              </a:spcBef>
              <a:buChar char="•"/>
              <a:tabLst>
                <a:tab pos="114935" algn="l"/>
              </a:tabLst>
            </a:pPr>
            <a:r>
              <a:rPr sz="1200" dirty="0">
                <a:latin typeface="Arial MT"/>
                <a:cs typeface="Arial MT"/>
              </a:rPr>
              <a:t>In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Amazon,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Flipkart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frequency customers</a:t>
            </a:r>
            <a:endParaRPr sz="1200" dirty="0">
              <a:latin typeface="Arial MT"/>
              <a:cs typeface="Arial MT"/>
            </a:endParaRPr>
          </a:p>
          <a:p>
            <a:pPr marL="13970" marR="27305">
              <a:lnSpc>
                <a:spcPct val="143300"/>
              </a:lnSpc>
              <a:spcBef>
                <a:spcPts val="815"/>
              </a:spcBef>
              <a:buChar char="•"/>
              <a:tabLst>
                <a:tab pos="118110" algn="l"/>
              </a:tabLst>
            </a:pP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stands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apart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terms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speed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order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delivery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privacy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200" dirty="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Most</a:t>
            </a:r>
            <a:r>
              <a:rPr sz="1200" dirty="0">
                <a:latin typeface="Arial MT"/>
                <a:cs typeface="Arial MT"/>
              </a:rPr>
              <a:t> of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 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assistance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through multichannel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250" dirty="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Most user </a:t>
            </a:r>
            <a:r>
              <a:rPr sz="1200" dirty="0">
                <a:latin typeface="Arial MT"/>
                <a:cs typeface="Arial MT"/>
              </a:rPr>
              <a:t>claims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take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login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during sales/promotion</a:t>
            </a:r>
            <a:endParaRPr sz="1200" dirty="0">
              <a:latin typeface="Arial MT"/>
              <a:cs typeface="Arial MT"/>
            </a:endParaRPr>
          </a:p>
          <a:p>
            <a:pPr marL="13970" marR="99695">
              <a:lnSpc>
                <a:spcPct val="142500"/>
              </a:lnSpc>
              <a:spcBef>
                <a:spcPts val="830"/>
              </a:spcBef>
              <a:buChar char="•"/>
              <a:tabLst>
                <a:tab pos="132080" algn="l"/>
              </a:tabLst>
            </a:pPr>
            <a:r>
              <a:rPr sz="1200" spc="-5" dirty="0">
                <a:latin typeface="Arial MT"/>
                <a:cs typeface="Arial MT"/>
              </a:rPr>
              <a:t>Highest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claim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take</a:t>
            </a:r>
            <a:r>
              <a:rPr sz="1200" spc="1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time</a:t>
            </a:r>
            <a:r>
              <a:rPr sz="1200" spc="1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1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displaying</a:t>
            </a:r>
            <a:r>
              <a:rPr sz="1200" spc="1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graphics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photos</a:t>
            </a:r>
            <a:endParaRPr lang="en-IN" sz="1200" spc="-5" dirty="0">
              <a:latin typeface="Arial MT"/>
              <a:cs typeface="Arial MT"/>
            </a:endParaRPr>
          </a:p>
          <a:p>
            <a:pPr marL="13970" marR="99695">
              <a:lnSpc>
                <a:spcPct val="142500"/>
              </a:lnSpc>
              <a:spcBef>
                <a:spcPts val="830"/>
              </a:spcBef>
              <a:buChar char="•"/>
              <a:tabLst>
                <a:tab pos="132080" algn="l"/>
              </a:tabLst>
            </a:pPr>
            <a:endParaRPr lang="en-IN" sz="1200" spc="-5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i="1" spc="-5" dirty="0">
                <a:latin typeface="Arial"/>
                <a:cs typeface="Arial"/>
              </a:rPr>
              <a:t>INTERPRETATION</a:t>
            </a:r>
            <a:r>
              <a:rPr lang="en-US" sz="1200" b="1" i="1" spc="-15" dirty="0">
                <a:latin typeface="Arial"/>
                <a:cs typeface="Arial"/>
              </a:rPr>
              <a:t> </a:t>
            </a:r>
            <a:r>
              <a:rPr lang="en-US" sz="1200" b="1" i="1" dirty="0">
                <a:latin typeface="Arial"/>
                <a:cs typeface="Arial"/>
              </a:rPr>
              <a:t>OF</a:t>
            </a:r>
            <a:r>
              <a:rPr lang="en-US" sz="1200" b="1" i="1" spc="-5" dirty="0">
                <a:latin typeface="Arial"/>
                <a:cs typeface="Arial"/>
              </a:rPr>
              <a:t> THE</a:t>
            </a:r>
            <a:r>
              <a:rPr lang="en-US" sz="1200" b="1" i="1" spc="5" dirty="0">
                <a:latin typeface="Arial"/>
                <a:cs typeface="Arial"/>
              </a:rPr>
              <a:t> </a:t>
            </a:r>
            <a:r>
              <a:rPr lang="en-US" sz="1200" b="1" i="1" spc="-5" dirty="0">
                <a:latin typeface="Arial"/>
                <a:cs typeface="Arial"/>
              </a:rPr>
              <a:t>RESULTS</a:t>
            </a:r>
            <a:endParaRPr lang="en-US"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lang="en-US" sz="1200" spc="-5" dirty="0">
                <a:latin typeface="Arial MT"/>
                <a:cs typeface="Arial MT"/>
              </a:rPr>
              <a:t>Amazon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&amp;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dirty="0" err="1">
                <a:latin typeface="Arial MT"/>
                <a:cs typeface="Arial MT"/>
              </a:rPr>
              <a:t>flipkart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10" dirty="0">
                <a:latin typeface="Arial MT"/>
                <a:cs typeface="Arial MT"/>
              </a:rPr>
              <a:t>are</a:t>
            </a:r>
            <a:r>
              <a:rPr lang="en-US" sz="1200" spc="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liked by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most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number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of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people, in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terms</a:t>
            </a:r>
            <a:r>
              <a:rPr lang="en-US" sz="1200" spc="-5" dirty="0">
                <a:latin typeface="Arial MT"/>
                <a:cs typeface="Arial MT"/>
              </a:rPr>
              <a:t> of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online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shopping.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A25BA-58DB-4A8C-A1F3-F3A7A96ED594}"/>
              </a:ext>
            </a:extLst>
          </p:cNvPr>
          <p:cNvSpPr txBox="1"/>
          <p:nvPr/>
        </p:nvSpPr>
        <p:spPr>
          <a:xfrm>
            <a:off x="431800" y="473075"/>
            <a:ext cx="5410200" cy="28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>
              <a:lnSpc>
                <a:spcPts val="145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Arial MT"/>
                <a:ea typeface="Times New Roman" panose="02020603050405020304" pitchFamily="18" charset="0"/>
                <a:cs typeface="Times New Roman" panose="02020603050405020304" pitchFamily="18" charset="0"/>
              </a:rPr>
              <a:t>Model Building :</a:t>
            </a:r>
            <a:endParaRPr lang="en-IN" sz="2400" b="1" dirty="0">
              <a:effectLst/>
              <a:latin typeface="Arial M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CC100-8D32-4889-A75F-14F115AB8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4" t="21477" r="14429" b="19462"/>
          <a:stretch/>
        </p:blipFill>
        <p:spPr>
          <a:xfrm>
            <a:off x="507999" y="854075"/>
            <a:ext cx="6393873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A9B35-AD54-4981-A659-F53308DB7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8" t="38729" r="15108" b="32495"/>
          <a:stretch/>
        </p:blipFill>
        <p:spPr>
          <a:xfrm>
            <a:off x="589973" y="4130675"/>
            <a:ext cx="65024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F8887-B095-45C0-A9F9-F34AA5311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1" t="21476" r="16765" b="5145"/>
          <a:stretch/>
        </p:blipFill>
        <p:spPr>
          <a:xfrm>
            <a:off x="622485" y="5969254"/>
            <a:ext cx="6002528" cy="35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6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D236DC-F768-4606-B322-1A1AF41663FB}"/>
              </a:ext>
            </a:extLst>
          </p:cNvPr>
          <p:cNvSpPr txBox="1"/>
          <p:nvPr/>
        </p:nvSpPr>
        <p:spPr>
          <a:xfrm>
            <a:off x="431800" y="396875"/>
            <a:ext cx="6629400" cy="401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b="1" i="1" spc="-5" dirty="0">
                <a:solidFill>
                  <a:srgbClr val="001F5F"/>
                </a:solidFill>
                <a:latin typeface="Arial"/>
                <a:cs typeface="Arial"/>
              </a:rPr>
              <a:t>ANALYTICAL</a:t>
            </a:r>
            <a:r>
              <a:rPr lang="en-US" b="1" i="1" spc="-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lang="en-US" b="1" i="1" dirty="0">
                <a:solidFill>
                  <a:srgbClr val="001F5F"/>
                </a:solidFill>
                <a:latin typeface="Arial"/>
                <a:cs typeface="Arial"/>
              </a:rPr>
              <a:t>PROBLEM</a:t>
            </a:r>
            <a:r>
              <a:rPr lang="en-US" b="1" i="1" spc="-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lang="en-US" b="1" i="1" spc="-5" dirty="0">
                <a:solidFill>
                  <a:srgbClr val="001F5F"/>
                </a:solidFill>
                <a:latin typeface="Arial"/>
                <a:cs typeface="Arial"/>
              </a:rPr>
              <a:t>FRAMING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140"/>
              </a:spcBef>
            </a:pPr>
            <a:r>
              <a:rPr lang="en-US" sz="1400" b="1" i="1" spc="-5" dirty="0">
                <a:latin typeface="Arial"/>
                <a:cs typeface="Arial"/>
              </a:rPr>
              <a:t>MATHEMATICAL/</a:t>
            </a:r>
            <a:r>
              <a:rPr lang="en-US" sz="1400" b="1" i="1" spc="-10" dirty="0">
                <a:latin typeface="Arial"/>
                <a:cs typeface="Arial"/>
              </a:rPr>
              <a:t> </a:t>
            </a:r>
            <a:r>
              <a:rPr lang="en-US" sz="1400" b="1" i="1" dirty="0">
                <a:latin typeface="Arial"/>
                <a:cs typeface="Arial"/>
              </a:rPr>
              <a:t>ANALYTICAL</a:t>
            </a:r>
            <a:r>
              <a:rPr lang="en-US" sz="1400" b="1" i="1" spc="10" dirty="0">
                <a:latin typeface="Arial"/>
                <a:cs typeface="Arial"/>
              </a:rPr>
              <a:t> </a:t>
            </a:r>
            <a:r>
              <a:rPr lang="en-US" sz="1400" b="1" i="1" spc="-5" dirty="0">
                <a:latin typeface="Arial"/>
                <a:cs typeface="Arial"/>
              </a:rPr>
              <a:t>MODELING</a:t>
            </a:r>
            <a:r>
              <a:rPr lang="en-US" sz="1400" b="1" i="1" spc="10" dirty="0">
                <a:latin typeface="Arial"/>
                <a:cs typeface="Arial"/>
              </a:rPr>
              <a:t> </a:t>
            </a:r>
            <a:r>
              <a:rPr lang="en-US" sz="1400" b="1" i="1" dirty="0">
                <a:latin typeface="Arial"/>
                <a:cs typeface="Arial"/>
              </a:rPr>
              <a:t>OF</a:t>
            </a:r>
            <a:r>
              <a:rPr lang="en-US" sz="1400" b="1" i="1" spc="-10" dirty="0">
                <a:latin typeface="Arial"/>
                <a:cs typeface="Arial"/>
              </a:rPr>
              <a:t> </a:t>
            </a:r>
            <a:r>
              <a:rPr lang="en-US" sz="1400" b="1" i="1" spc="-5" dirty="0">
                <a:latin typeface="Arial"/>
                <a:cs typeface="Arial"/>
              </a:rPr>
              <a:t>THE PROBLEM</a:t>
            </a:r>
            <a:endParaRPr lang="en-US" sz="1400" dirty="0">
              <a:latin typeface="Arial"/>
              <a:cs typeface="Arial"/>
            </a:endParaRPr>
          </a:p>
          <a:p>
            <a:pPr marL="13970" marR="5080">
              <a:lnSpc>
                <a:spcPct val="143400"/>
              </a:lnSpc>
              <a:spcBef>
                <a:spcPts val="35"/>
              </a:spcBef>
            </a:pPr>
            <a:r>
              <a:rPr lang="en-US" sz="1200" dirty="0">
                <a:latin typeface="Arial MT"/>
                <a:cs typeface="Arial MT"/>
              </a:rPr>
              <a:t>In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this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project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10" dirty="0">
                <a:latin typeface="Arial MT"/>
                <a:cs typeface="Arial MT"/>
              </a:rPr>
              <a:t>we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have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performed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various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mathematical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statistical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analysis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such </a:t>
            </a:r>
            <a:r>
              <a:rPr lang="en-US" sz="1200" spc="-3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as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we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checked description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or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statistical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summary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of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data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using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describe, 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checked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correlation using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 err="1">
                <a:latin typeface="Arial MT"/>
                <a:cs typeface="Arial MT"/>
              </a:rPr>
              <a:t>corr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also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visualized</a:t>
            </a:r>
            <a:r>
              <a:rPr lang="en-US" sz="1200" dirty="0">
                <a:latin typeface="Arial MT"/>
                <a:cs typeface="Arial MT"/>
              </a:rPr>
              <a:t> it</a:t>
            </a:r>
            <a:r>
              <a:rPr lang="en-US" sz="1200" spc="-5" dirty="0">
                <a:latin typeface="Arial MT"/>
                <a:cs typeface="Arial MT"/>
              </a:rPr>
              <a:t> using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heatmap.</a:t>
            </a:r>
            <a:endParaRPr lang="en-US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4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buFont typeface="Wingdings"/>
              <a:buChar char=""/>
              <a:tabLst>
                <a:tab pos="243204" algn="l"/>
              </a:tabLst>
            </a:pP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dataset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consists</a:t>
            </a:r>
            <a:r>
              <a:rPr lang="en-US" sz="1200" spc="-2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of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71</a:t>
            </a:r>
            <a:r>
              <a:rPr lang="en-US" sz="1200" spc="-3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features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269</a:t>
            </a:r>
            <a:r>
              <a:rPr lang="en-US" sz="1200" spc="-2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rows.</a:t>
            </a:r>
          </a:p>
          <a:p>
            <a:pPr marL="242570" indent="-230504">
              <a:lnSpc>
                <a:spcPct val="100000"/>
              </a:lnSpc>
              <a:spcBef>
                <a:spcPts val="910"/>
              </a:spcBef>
              <a:buFont typeface="Wingdings"/>
              <a:buChar char=""/>
              <a:tabLst>
                <a:tab pos="243204" algn="l"/>
              </a:tabLst>
            </a:pPr>
            <a:r>
              <a:rPr lang="en-US" sz="1200" spc="-5" dirty="0">
                <a:latin typeface="Arial MT"/>
                <a:cs typeface="Arial MT"/>
              </a:rPr>
              <a:t>All</a:t>
            </a:r>
            <a:r>
              <a:rPr lang="en-US" sz="1200" spc="-30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of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attributes were</a:t>
            </a:r>
            <a:r>
              <a:rPr lang="en-US" sz="1200" dirty="0">
                <a:latin typeface="Arial MT"/>
                <a:cs typeface="Arial MT"/>
              </a:rPr>
              <a:t> of</a:t>
            </a:r>
            <a:r>
              <a:rPr lang="en-US" sz="1200" spc="-5" dirty="0">
                <a:latin typeface="Arial MT"/>
                <a:cs typeface="Arial MT"/>
              </a:rPr>
              <a:t> ‘object’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type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except </a:t>
            </a:r>
            <a:r>
              <a:rPr lang="en-US" sz="1200" dirty="0">
                <a:latin typeface="Arial MT"/>
                <a:cs typeface="Arial MT"/>
              </a:rPr>
              <a:t>the</a:t>
            </a:r>
            <a:r>
              <a:rPr lang="en-US" sz="1200" spc="-2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pin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code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(int).</a:t>
            </a:r>
            <a:endParaRPr lang="en-US"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925"/>
              </a:spcBef>
              <a:buFont typeface="Wingdings"/>
              <a:buChar char=""/>
              <a:tabLst>
                <a:tab pos="243204" algn="l"/>
              </a:tabLst>
            </a:pPr>
            <a:r>
              <a:rPr lang="en-US" sz="1200" dirty="0">
                <a:latin typeface="Arial MT"/>
                <a:cs typeface="Arial MT"/>
              </a:rPr>
              <a:t>Dataset</a:t>
            </a:r>
            <a:r>
              <a:rPr lang="en-US" sz="1200" spc="-2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did</a:t>
            </a:r>
            <a:r>
              <a:rPr lang="en-US" sz="1200" spc="-2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not contain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any</a:t>
            </a:r>
            <a:r>
              <a:rPr lang="en-US" sz="1200" spc="-3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null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values.</a:t>
            </a:r>
          </a:p>
          <a:p>
            <a:pPr marL="242570" indent="-230504">
              <a:lnSpc>
                <a:spcPct val="100000"/>
              </a:lnSpc>
              <a:spcBef>
                <a:spcPts val="925"/>
              </a:spcBef>
              <a:buFont typeface="Wingdings"/>
              <a:buChar char=""/>
              <a:tabLst>
                <a:tab pos="243204" algn="l"/>
              </a:tabLst>
            </a:pPr>
            <a:endParaRPr lang="en-US" sz="16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925"/>
              </a:spcBef>
              <a:buFont typeface="Wingdings"/>
              <a:buChar char=""/>
              <a:tabLst>
                <a:tab pos="243204" algn="l"/>
              </a:tabLst>
            </a:pPr>
            <a:endParaRPr lang="en-US" sz="16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925"/>
              </a:spcBef>
              <a:buFont typeface="Wingdings"/>
              <a:buChar char=""/>
              <a:tabLst>
                <a:tab pos="243204" algn="l"/>
              </a:tabLst>
            </a:pPr>
            <a:endParaRPr lang="en-US" sz="1600" dirty="0">
              <a:latin typeface="Arial MT"/>
              <a:cs typeface="Arial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8451E-0353-4ABF-9720-F8FFCAEC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8" t="23465" r="14118" b="15472"/>
          <a:stretch/>
        </p:blipFill>
        <p:spPr>
          <a:xfrm>
            <a:off x="534416" y="4433825"/>
            <a:ext cx="6055824" cy="29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25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5AECA-2CAA-463E-83D0-26D8C140C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9" t="21365" r="14765" b="5257"/>
          <a:stretch/>
        </p:blipFill>
        <p:spPr>
          <a:xfrm>
            <a:off x="736600" y="625475"/>
            <a:ext cx="593802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18E45-424E-432C-890E-DBAC672E9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5" t="21476" r="14728" b="5145"/>
          <a:stretch/>
        </p:blipFill>
        <p:spPr>
          <a:xfrm>
            <a:off x="736600" y="4283076"/>
            <a:ext cx="5867400" cy="33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89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8A93A-C32D-4717-B2D8-289AD24B9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7" t="21477" r="14470" b="6934"/>
          <a:stretch/>
        </p:blipFill>
        <p:spPr>
          <a:xfrm>
            <a:off x="736600" y="625475"/>
            <a:ext cx="6172200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29C19-DE6A-482D-8EF0-23AD653F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2" t="23156" r="13759" b="17784"/>
          <a:stretch/>
        </p:blipFill>
        <p:spPr>
          <a:xfrm>
            <a:off x="461818" y="5426075"/>
            <a:ext cx="6645564" cy="30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08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D3BF3-2EEB-432C-B2B9-5A10ED35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2" t="21365" r="14765" b="44631"/>
          <a:stretch/>
        </p:blipFill>
        <p:spPr>
          <a:xfrm>
            <a:off x="393699" y="854075"/>
            <a:ext cx="6781801" cy="1789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D0115-56D2-48F8-8401-EC61F9584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1" t="21365" r="34899" b="12416"/>
          <a:stretch/>
        </p:blipFill>
        <p:spPr>
          <a:xfrm>
            <a:off x="1153160" y="4054475"/>
            <a:ext cx="5410200" cy="4085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FC6A8-E202-480E-A6EC-8D23660A8558}"/>
              </a:ext>
            </a:extLst>
          </p:cNvPr>
          <p:cNvSpPr txBox="1"/>
          <p:nvPr/>
        </p:nvSpPr>
        <p:spPr>
          <a:xfrm>
            <a:off x="431800" y="8550276"/>
            <a:ext cx="670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For this dataset, the Best model is </a:t>
            </a:r>
            <a:r>
              <a:rPr lang="en-IN" sz="1600" b="1" dirty="0" err="1"/>
              <a:t>DecisionTreeClassifier</a:t>
            </a:r>
            <a:r>
              <a:rPr lang="en-IN" sz="1600" b="1" dirty="0"/>
              <a:t> gives a 100% accuracy.</a:t>
            </a:r>
          </a:p>
        </p:txBody>
      </p:sp>
    </p:spTree>
    <p:extLst>
      <p:ext uri="{BB962C8B-B14F-4D97-AF65-F5344CB8AC3E}">
        <p14:creationId xmlns:p14="http://schemas.microsoft.com/office/powerpoint/2010/main" val="42046120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675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8839"/>
            <a:ext cx="5764530" cy="80316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b="1" i="1" spc="-5" dirty="0">
                <a:solidFill>
                  <a:srgbClr val="001F5F"/>
                </a:solidFill>
                <a:latin typeface="Arial"/>
                <a:cs typeface="Arial"/>
              </a:rPr>
              <a:t>CONCLUSION</a:t>
            </a:r>
            <a:r>
              <a:rPr lang="en-IN" sz="1400" b="1" i="1" spc="-5" dirty="0">
                <a:solidFill>
                  <a:srgbClr val="001F5F"/>
                </a:solidFill>
                <a:latin typeface="Arial"/>
                <a:cs typeface="Arial"/>
              </a:rPr>
              <a:t>:-</a:t>
            </a: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endParaRPr lang="en-IN" sz="1400" b="1" i="1" spc="-5" dirty="0">
              <a:solidFill>
                <a:srgbClr val="001F5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200" b="1" i="1" spc="-5" dirty="0">
                <a:latin typeface="Arial"/>
                <a:cs typeface="Arial"/>
              </a:rPr>
              <a:t>KEY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FINDINGS</a:t>
            </a:r>
            <a:r>
              <a:rPr sz="1200" b="1" i="1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AND</a:t>
            </a:r>
            <a:r>
              <a:rPr sz="1200" b="1" i="1" spc="-2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CONCLUSIONS</a:t>
            </a:r>
            <a:r>
              <a:rPr sz="1200" b="1" i="1" spc="10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OF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THE</a:t>
            </a:r>
            <a:r>
              <a:rPr sz="1200" b="1" i="1" spc="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STUDY</a:t>
            </a:r>
            <a:endParaRPr sz="1200" dirty="0">
              <a:latin typeface="Arial"/>
              <a:cs typeface="Arial"/>
            </a:endParaRPr>
          </a:p>
          <a:p>
            <a:pPr marL="12700" marR="15240" algn="just">
              <a:lnSpc>
                <a:spcPct val="143400"/>
              </a:lnSpc>
              <a:spcBef>
                <a:spcPts val="45"/>
              </a:spcBef>
            </a:pPr>
            <a:r>
              <a:rPr sz="1200" spc="-5" dirty="0">
                <a:latin typeface="Arial MT"/>
                <a:cs typeface="Arial MT"/>
              </a:rPr>
              <a:t>Customer retention doesn't improve overnight. Customer 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fickle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when </a:t>
            </a:r>
            <a:r>
              <a:rPr sz="1200" spc="-5" dirty="0">
                <a:latin typeface="Arial MT"/>
                <a:cs typeface="Arial MT"/>
              </a:rPr>
              <a:t> customer service is lacking. Few ways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improve customer retention can be </a:t>
            </a:r>
            <a:r>
              <a:rPr sz="1200" spc="-10" dirty="0">
                <a:latin typeface="Arial MT"/>
                <a:cs typeface="Arial MT"/>
              </a:rPr>
              <a:t>as </a:t>
            </a:r>
            <a:r>
              <a:rPr sz="1200" spc="-5" dirty="0">
                <a:latin typeface="Arial MT"/>
                <a:cs typeface="Arial MT"/>
              </a:rPr>
              <a:t> follows:</a:t>
            </a:r>
            <a:endParaRPr sz="1200" dirty="0">
              <a:latin typeface="Arial MT"/>
              <a:cs typeface="Arial MT"/>
            </a:endParaRPr>
          </a:p>
          <a:p>
            <a:pPr marL="12700" marR="5080" algn="just">
              <a:lnSpc>
                <a:spcPct val="143700"/>
              </a:lnSpc>
              <a:spcBef>
                <a:spcPts val="800"/>
              </a:spcBef>
              <a:buFont typeface="Arial MT"/>
              <a:buChar char="•"/>
              <a:tabLst>
                <a:tab pos="109220" algn="l"/>
              </a:tabLst>
            </a:pPr>
            <a:r>
              <a:rPr sz="1200" b="1" spc="-5" dirty="0">
                <a:latin typeface="Arial"/>
                <a:cs typeface="Arial"/>
              </a:rPr>
              <a:t>Easily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navigable</a:t>
            </a:r>
            <a:r>
              <a:rPr sz="1200" b="1" dirty="0">
                <a:latin typeface="Arial"/>
                <a:cs typeface="Arial"/>
              </a:rPr>
              <a:t> :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90%</a:t>
            </a:r>
            <a:r>
              <a:rPr sz="1200" dirty="0">
                <a:latin typeface="Arial MT"/>
                <a:cs typeface="Arial MT"/>
              </a:rPr>
              <a:t> 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easily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navigable. Website navigation is a key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the success of any </a:t>
            </a:r>
            <a:r>
              <a:rPr sz="1200" dirty="0">
                <a:latin typeface="Arial MT"/>
                <a:cs typeface="Arial MT"/>
              </a:rPr>
              <a:t>e-commerce </a:t>
            </a:r>
            <a:r>
              <a:rPr sz="1200" spc="-5" dirty="0">
                <a:latin typeface="Arial MT"/>
                <a:cs typeface="Arial MT"/>
              </a:rPr>
              <a:t>website.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 </a:t>
            </a:r>
            <a:r>
              <a:rPr sz="1200" spc="-10" dirty="0">
                <a:latin typeface="Arial MT"/>
                <a:cs typeface="Arial MT"/>
              </a:rPr>
              <a:t>be</a:t>
            </a:r>
            <a:r>
              <a:rPr sz="1200" spc="-5" dirty="0">
                <a:latin typeface="Arial MT"/>
                <a:cs typeface="Arial MT"/>
              </a:rPr>
              <a:t> clean,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clear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dirty="0">
                <a:latin typeface="Arial MT"/>
                <a:cs typeface="Arial MT"/>
              </a:rPr>
              <a:t>user-friendly.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 should create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easy-to-use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navigation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website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make sure that, customers don’t </a:t>
            </a:r>
            <a:r>
              <a:rPr sz="1200" dirty="0">
                <a:latin typeface="Arial MT"/>
                <a:cs typeface="Arial MT"/>
              </a:rPr>
              <a:t>get confused </a:t>
            </a:r>
            <a:r>
              <a:rPr sz="1200" spc="-5" dirty="0">
                <a:latin typeface="Arial MT"/>
                <a:cs typeface="Arial MT"/>
              </a:rPr>
              <a:t>while surfing 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-5" dirty="0">
                <a:latin typeface="Arial MT"/>
                <a:cs typeface="Arial MT"/>
              </a:rPr>
              <a:t> site.</a:t>
            </a:r>
            <a:endParaRPr sz="1200" dirty="0">
              <a:latin typeface="Arial MT"/>
              <a:cs typeface="Arial MT"/>
            </a:endParaRPr>
          </a:p>
          <a:p>
            <a:pPr marL="12700" marR="8890" algn="just">
              <a:lnSpc>
                <a:spcPct val="143700"/>
              </a:lnSpc>
              <a:spcBef>
                <a:spcPts val="800"/>
              </a:spcBef>
              <a:buFont typeface="Arial MT"/>
              <a:buChar char="•"/>
              <a:tabLst>
                <a:tab pos="109220" algn="l"/>
              </a:tabLst>
            </a:pPr>
            <a:r>
              <a:rPr sz="1200" b="1" dirty="0">
                <a:latin typeface="Arial"/>
                <a:cs typeface="Arial"/>
              </a:rPr>
              <a:t>User-friendly </a:t>
            </a:r>
            <a:r>
              <a:rPr sz="1200" b="1" spc="-5" dirty="0">
                <a:latin typeface="Arial"/>
                <a:cs typeface="Arial"/>
              </a:rPr>
              <a:t>websites: </a:t>
            </a:r>
            <a:r>
              <a:rPr sz="1200" spc="-5" dirty="0">
                <a:latin typeface="Arial MT"/>
                <a:cs typeface="Arial MT"/>
              </a:rPr>
              <a:t>87% customers agree with user friendly </a:t>
            </a:r>
            <a:r>
              <a:rPr sz="1200" dirty="0">
                <a:latin typeface="Arial MT"/>
                <a:cs typeface="Arial MT"/>
              </a:rPr>
              <a:t>website </a:t>
            </a:r>
            <a:r>
              <a:rPr sz="1200" spc="-5" dirty="0">
                <a:latin typeface="Arial MT"/>
                <a:cs typeface="Arial MT"/>
              </a:rPr>
              <a:t>interface.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stores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invest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heavily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creating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friendly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apps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websites,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 that the customers do not have to work around much and the </a:t>
            </a:r>
            <a:r>
              <a:rPr sz="1200" spc="5" dirty="0">
                <a:latin typeface="Arial MT"/>
                <a:cs typeface="Arial MT"/>
              </a:rPr>
              <a:t>overall </a:t>
            </a:r>
            <a:r>
              <a:rPr sz="1200" spc="-5" dirty="0">
                <a:latin typeface="Arial MT"/>
                <a:cs typeface="Arial MT"/>
              </a:rPr>
              <a:t>shopping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experience is smooth,&amp; shoppers get what they want faster and without running into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unnecessary complexity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10" dirty="0">
                <a:latin typeface="Arial MT"/>
                <a:cs typeface="Arial MT"/>
              </a:rPr>
              <a:t>can </a:t>
            </a:r>
            <a:r>
              <a:rPr sz="1200" spc="-5" dirty="0">
                <a:latin typeface="Arial MT"/>
                <a:cs typeface="Arial MT"/>
              </a:rPr>
              <a:t>clog </a:t>
            </a:r>
            <a:r>
              <a:rPr sz="1200" spc="-10" dirty="0">
                <a:latin typeface="Arial MT"/>
                <a:cs typeface="Arial MT"/>
              </a:rPr>
              <a:t>up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path to </a:t>
            </a:r>
            <a:r>
              <a:rPr sz="1200" spc="-5" dirty="0">
                <a:latin typeface="Arial MT"/>
                <a:cs typeface="Arial MT"/>
              </a:rPr>
              <a:t>purchase. It should focus </a:t>
            </a:r>
            <a:r>
              <a:rPr sz="120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experience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providing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categories,</a:t>
            </a:r>
            <a:r>
              <a:rPr sz="1200" dirty="0">
                <a:latin typeface="Arial MT"/>
                <a:cs typeface="Arial MT"/>
              </a:rPr>
              <a:t> filters,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comparison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capabilities. User-friendliness requires that your </a:t>
            </a:r>
            <a:r>
              <a:rPr sz="1200" dirty="0">
                <a:latin typeface="Arial MT"/>
                <a:cs typeface="Arial MT"/>
              </a:rPr>
              <a:t>website </a:t>
            </a:r>
            <a:r>
              <a:rPr sz="1200" spc="-5" dirty="0">
                <a:latin typeface="Arial MT"/>
                <a:cs typeface="Arial MT"/>
              </a:rPr>
              <a:t>works on all browsers and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devices</a:t>
            </a:r>
            <a:endParaRPr sz="1200" dirty="0">
              <a:latin typeface="Arial MT"/>
              <a:cs typeface="Arial MT"/>
            </a:endParaRPr>
          </a:p>
          <a:p>
            <a:pPr marL="12700" marR="6985" algn="just">
              <a:lnSpc>
                <a:spcPct val="143700"/>
              </a:lnSpc>
              <a:spcBef>
                <a:spcPts val="819"/>
              </a:spcBef>
              <a:buFont typeface="Arial MT"/>
              <a:buChar char="•"/>
              <a:tabLst>
                <a:tab pos="109220" algn="l"/>
              </a:tabLst>
            </a:pPr>
            <a:r>
              <a:rPr sz="1200" b="1" dirty="0">
                <a:latin typeface="Arial"/>
                <a:cs typeface="Arial"/>
              </a:rPr>
              <a:t>Improve </a:t>
            </a:r>
            <a:r>
              <a:rPr sz="1200" b="1" spc="-5" dirty="0">
                <a:latin typeface="Arial"/>
                <a:cs typeface="Arial"/>
              </a:rPr>
              <a:t>return &amp; refund </a:t>
            </a:r>
            <a:r>
              <a:rPr sz="1200" b="1" dirty="0">
                <a:latin typeface="Arial"/>
                <a:cs typeface="Arial"/>
              </a:rPr>
              <a:t>policy: </a:t>
            </a:r>
            <a:r>
              <a:rPr sz="1200" spc="-5" dirty="0">
                <a:latin typeface="Arial MT"/>
                <a:cs typeface="Arial MT"/>
              </a:rPr>
              <a:t>Return policies are </a:t>
            </a:r>
            <a:r>
              <a:rPr sz="1200" spc="-1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essential feature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any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ecommerce website </a:t>
            </a:r>
            <a:r>
              <a:rPr sz="1200" spc="-10" dirty="0">
                <a:latin typeface="Arial MT"/>
                <a:cs typeface="Arial MT"/>
              </a:rPr>
              <a:t>.90% </a:t>
            </a:r>
            <a:r>
              <a:rPr sz="1200" spc="-5" dirty="0">
                <a:latin typeface="Arial MT"/>
                <a:cs typeface="Arial MT"/>
              </a:rPr>
              <a:t>customers agree that return and replacement </a:t>
            </a:r>
            <a:r>
              <a:rPr sz="1200" dirty="0">
                <a:latin typeface="Arial MT"/>
                <a:cs typeface="Arial MT"/>
              </a:rPr>
              <a:t>policy </a:t>
            </a:r>
            <a:r>
              <a:rPr sz="1200" spc="-5" dirty="0">
                <a:latin typeface="Arial MT"/>
                <a:cs typeface="Arial MT"/>
              </a:rPr>
              <a:t>help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decision.</a:t>
            </a:r>
            <a:r>
              <a:rPr sz="1200" dirty="0">
                <a:latin typeface="Arial MT"/>
                <a:cs typeface="Arial MT"/>
              </a:rPr>
              <a:t> It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evident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fact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cannot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actually </a:t>
            </a:r>
            <a:r>
              <a:rPr sz="1200" dirty="0">
                <a:latin typeface="Arial MT"/>
                <a:cs typeface="Arial MT"/>
              </a:rPr>
              <a:t>try &amp; </a:t>
            </a:r>
            <a:r>
              <a:rPr sz="1200" spc="-5" dirty="0">
                <a:latin typeface="Arial MT"/>
                <a:cs typeface="Arial MT"/>
              </a:rPr>
              <a:t>touch 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products, they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 purchasing before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reaches home </a:t>
            </a:r>
            <a:r>
              <a:rPr sz="1200" spc="-10" dirty="0">
                <a:latin typeface="Arial MT"/>
                <a:cs typeface="Arial MT"/>
              </a:rPr>
              <a:t>and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they would </a:t>
            </a:r>
            <a:r>
              <a:rPr sz="1200" spc="-5" dirty="0">
                <a:latin typeface="Arial MT"/>
                <a:cs typeface="Arial MT"/>
              </a:rPr>
              <a:t>want to return or replace in case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dissatisfaction. Online shopping </a:t>
            </a:r>
            <a:r>
              <a:rPr sz="1200" dirty="0">
                <a:latin typeface="Arial MT"/>
                <a:cs typeface="Arial MT"/>
              </a:rPr>
              <a:t> websites </a:t>
            </a:r>
            <a:r>
              <a:rPr sz="1200" spc="-5" dirty="0">
                <a:latin typeface="Arial MT"/>
                <a:cs typeface="Arial MT"/>
              </a:rPr>
              <a:t>should make </a:t>
            </a:r>
            <a:r>
              <a:rPr sz="1200" dirty="0">
                <a:latin typeface="Arial MT"/>
                <a:cs typeface="Arial MT"/>
              </a:rPr>
              <a:t>strategies </a:t>
            </a:r>
            <a:r>
              <a:rPr sz="1200" spc="-5" dirty="0">
                <a:latin typeface="Arial MT"/>
                <a:cs typeface="Arial MT"/>
              </a:rPr>
              <a:t>around easy </a:t>
            </a:r>
            <a:r>
              <a:rPr sz="1200" dirty="0">
                <a:latin typeface="Arial MT"/>
                <a:cs typeface="Arial MT"/>
              </a:rPr>
              <a:t>return </a:t>
            </a:r>
            <a:r>
              <a:rPr sz="1200" spc="-5" dirty="0">
                <a:latin typeface="Arial MT"/>
                <a:cs typeface="Arial MT"/>
              </a:rPr>
              <a:t>and replacement policy </a:t>
            </a:r>
            <a:r>
              <a:rPr sz="1200" dirty="0">
                <a:latin typeface="Arial MT"/>
                <a:cs typeface="Arial MT"/>
              </a:rPr>
              <a:t>if </a:t>
            </a:r>
            <a:r>
              <a:rPr sz="1200" spc="-5" dirty="0">
                <a:latin typeface="Arial MT"/>
                <a:cs typeface="Arial MT"/>
              </a:rPr>
              <a:t>they </a:t>
            </a:r>
            <a:r>
              <a:rPr sz="1200" dirty="0">
                <a:latin typeface="Arial MT"/>
                <a:cs typeface="Arial MT"/>
              </a:rPr>
              <a:t> want </a:t>
            </a:r>
            <a:r>
              <a:rPr sz="1200" spc="-5" dirty="0">
                <a:latin typeface="Arial MT"/>
                <a:cs typeface="Arial MT"/>
              </a:rPr>
              <a:t>to retain their customers. </a:t>
            </a:r>
            <a:r>
              <a:rPr sz="1200" dirty="0">
                <a:latin typeface="Arial MT"/>
                <a:cs typeface="Arial MT"/>
              </a:rPr>
              <a:t>This </a:t>
            </a:r>
            <a:r>
              <a:rPr sz="1200" spc="-5" dirty="0">
                <a:latin typeface="Arial MT"/>
                <a:cs typeface="Arial MT"/>
              </a:rPr>
              <a:t>is another trust-building feature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online selling. </a:t>
            </a:r>
            <a:r>
              <a:rPr sz="1200" dirty="0">
                <a:latin typeface="Arial MT"/>
                <a:cs typeface="Arial MT"/>
              </a:rPr>
              <a:t> Which </a:t>
            </a:r>
            <a:r>
              <a:rPr sz="1200" spc="-5" dirty="0">
                <a:latin typeface="Arial MT"/>
                <a:cs typeface="Arial MT"/>
              </a:rPr>
              <a:t>reassures buyers </a:t>
            </a:r>
            <a:r>
              <a:rPr sz="1200" dirty="0">
                <a:latin typeface="Arial MT"/>
                <a:cs typeface="Arial MT"/>
              </a:rPr>
              <a:t>that if they </a:t>
            </a:r>
            <a:r>
              <a:rPr sz="1200" spc="-5" dirty="0">
                <a:latin typeface="Arial MT"/>
                <a:cs typeface="Arial MT"/>
              </a:rPr>
              <a:t>are unhappy or just need a different </a:t>
            </a:r>
            <a:r>
              <a:rPr sz="1200" dirty="0">
                <a:latin typeface="Arial MT"/>
                <a:cs typeface="Arial MT"/>
              </a:rPr>
              <a:t>size, </a:t>
            </a:r>
            <a:r>
              <a:rPr sz="1200" spc="-1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 brand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there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them.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57104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00862"/>
            <a:ext cx="5767070" cy="71414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55" algn="just">
              <a:lnSpc>
                <a:spcPct val="143800"/>
              </a:lnSpc>
              <a:spcBef>
                <a:spcPts val="95"/>
              </a:spcBef>
              <a:buFont typeface="Arial MT"/>
              <a:buChar char="•"/>
              <a:tabLst>
                <a:tab pos="109220" algn="l"/>
              </a:tabLst>
            </a:pPr>
            <a:r>
              <a:rPr sz="1200" b="1" spc="-5" dirty="0">
                <a:latin typeface="Arial"/>
                <a:cs typeface="Arial"/>
              </a:rPr>
              <a:t>Privacy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Policy: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Being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able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guarantee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privacy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customer:92%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 agreed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 this. Costumers are concerned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 the unauthorized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access 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-5" dirty="0">
                <a:latin typeface="Arial MT"/>
                <a:cs typeface="Arial MT"/>
              </a:rPr>
              <a:t>their data. Building trust with the customers is crucial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any e-commerce website.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e-commerce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privacy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policy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statement</a:t>
            </a:r>
            <a:r>
              <a:rPr sz="1200" dirty="0">
                <a:latin typeface="Arial MT"/>
                <a:cs typeface="Arial MT"/>
              </a:rPr>
              <a:t> makes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business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transparent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regarding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you collect,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manage,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use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site visitors.</a:t>
            </a:r>
          </a:p>
          <a:p>
            <a:pPr marL="12700" marR="5080" algn="just">
              <a:lnSpc>
                <a:spcPct val="143700"/>
              </a:lnSpc>
              <a:spcBef>
                <a:spcPts val="800"/>
              </a:spcBef>
              <a:buFont typeface="Arial MT"/>
              <a:buChar char="•"/>
              <a:tabLst>
                <a:tab pos="109220" algn="l"/>
              </a:tabLst>
            </a:pPr>
            <a:r>
              <a:rPr sz="1200" b="1" dirty="0">
                <a:latin typeface="Arial"/>
                <a:cs typeface="Arial"/>
              </a:rPr>
              <a:t>Displaying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quality</a:t>
            </a:r>
            <a:r>
              <a:rPr sz="1200" b="1" dirty="0">
                <a:latin typeface="Arial"/>
                <a:cs typeface="Arial"/>
              </a:rPr>
              <a:t> Information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on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the</a:t>
            </a:r>
            <a:r>
              <a:rPr sz="1200" b="1" dirty="0">
                <a:latin typeface="Arial"/>
                <a:cs typeface="Arial"/>
              </a:rPr>
              <a:t> website: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90%</a:t>
            </a:r>
            <a:r>
              <a:rPr sz="1200" dirty="0">
                <a:latin typeface="Arial MT"/>
                <a:cs typeface="Arial MT"/>
              </a:rPr>
              <a:t> customers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relevant information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listed products must be stated clearly. Content is one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crucial challenges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any </a:t>
            </a:r>
            <a:r>
              <a:rPr sz="1200" dirty="0">
                <a:latin typeface="Arial MT"/>
                <a:cs typeface="Arial MT"/>
              </a:rPr>
              <a:t>e-commerce </a:t>
            </a:r>
            <a:r>
              <a:rPr sz="1200" spc="-5" dirty="0">
                <a:latin typeface="Arial MT"/>
                <a:cs typeface="Arial MT"/>
              </a:rPr>
              <a:t>website. it’s simply not enough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just list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name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image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spc="-5" dirty="0">
                <a:latin typeface="Arial MT"/>
                <a:cs typeface="Arial MT"/>
              </a:rPr>
              <a:t> 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expect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orders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roll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Compiling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compelling array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product data, whether that’s dimensions, MPNs </a:t>
            </a:r>
            <a:r>
              <a:rPr sz="1200" dirty="0">
                <a:latin typeface="Arial MT"/>
                <a:cs typeface="Arial MT"/>
              </a:rPr>
              <a:t>or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spec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sheets </a:t>
            </a:r>
            <a:r>
              <a:rPr sz="1200" spc="-10" dirty="0">
                <a:latin typeface="Arial MT"/>
                <a:cs typeface="Arial MT"/>
              </a:rPr>
              <a:t>can</a:t>
            </a:r>
            <a:r>
              <a:rPr sz="1200" spc="-5" dirty="0">
                <a:latin typeface="Arial MT"/>
                <a:cs typeface="Arial MT"/>
              </a:rPr>
              <a:t> all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help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-5" dirty="0">
                <a:latin typeface="Arial MT"/>
                <a:cs typeface="Arial MT"/>
              </a:rPr>
              <a:t>convert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better.</a:t>
            </a:r>
            <a:endParaRPr sz="1200" dirty="0">
              <a:latin typeface="Arial MT"/>
              <a:cs typeface="Arial MT"/>
            </a:endParaRPr>
          </a:p>
          <a:p>
            <a:pPr marL="12700" marR="8890" algn="just">
              <a:lnSpc>
                <a:spcPct val="143500"/>
              </a:lnSpc>
              <a:spcBef>
                <a:spcPts val="825"/>
              </a:spcBef>
              <a:buFont typeface="Arial MT"/>
              <a:buChar char="•"/>
              <a:tabLst>
                <a:tab pos="109220" algn="l"/>
              </a:tabLst>
            </a:pPr>
            <a:r>
              <a:rPr sz="1200" b="1" spc="-5" dirty="0">
                <a:latin typeface="Arial"/>
                <a:cs typeface="Arial"/>
              </a:rPr>
              <a:t>Responsiveness,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availability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of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several</a:t>
            </a:r>
            <a:r>
              <a:rPr sz="1200" b="1" dirty="0">
                <a:latin typeface="Arial"/>
                <a:cs typeface="Arial"/>
              </a:rPr>
              <a:t> communication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channels</a:t>
            </a:r>
            <a:r>
              <a:rPr sz="1200" b="1" spc="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(email, </a:t>
            </a:r>
            <a:r>
              <a:rPr sz="1200" b="1" dirty="0">
                <a:latin typeface="Arial"/>
                <a:cs typeface="Arial"/>
              </a:rPr>
              <a:t> online rep, </a:t>
            </a:r>
            <a:r>
              <a:rPr sz="1200" b="1" spc="-5" dirty="0">
                <a:latin typeface="Arial"/>
                <a:cs typeface="Arial"/>
              </a:rPr>
              <a:t>twitter, phone </a:t>
            </a:r>
            <a:r>
              <a:rPr sz="1200" b="1" dirty="0">
                <a:latin typeface="Arial"/>
                <a:cs typeface="Arial"/>
              </a:rPr>
              <a:t>etc.): </a:t>
            </a:r>
            <a:r>
              <a:rPr sz="1200" spc="-5" dirty="0">
                <a:latin typeface="Arial MT"/>
                <a:cs typeface="Arial MT"/>
              </a:rPr>
              <a:t>90% customers agreed to </a:t>
            </a:r>
            <a:r>
              <a:rPr sz="1200" dirty="0">
                <a:latin typeface="Arial MT"/>
                <a:cs typeface="Arial MT"/>
              </a:rPr>
              <a:t>it. In </a:t>
            </a:r>
            <a:r>
              <a:rPr sz="1200" spc="-5" dirty="0">
                <a:latin typeface="Arial MT"/>
                <a:cs typeface="Arial MT"/>
              </a:rPr>
              <a:t>case one channel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available,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reach</a:t>
            </a:r>
            <a:r>
              <a:rPr sz="1200" dirty="0">
                <a:latin typeface="Arial MT"/>
                <a:cs typeface="Arial MT"/>
              </a:rPr>
              <a:t> out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multiple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channels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again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an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 factor. Being able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communicate easily can make the difference in </a:t>
            </a:r>
            <a:r>
              <a:rPr sz="1200" spc="-10" dirty="0">
                <a:latin typeface="Arial MT"/>
                <a:cs typeface="Arial MT"/>
              </a:rPr>
              <a:t>both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 experience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well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fulfill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 goals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online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store.</a:t>
            </a:r>
          </a:p>
          <a:p>
            <a:pPr marL="12700" marR="5080" algn="just">
              <a:lnSpc>
                <a:spcPct val="143600"/>
              </a:lnSpc>
              <a:spcBef>
                <a:spcPts val="800"/>
              </a:spcBef>
            </a:pPr>
            <a:r>
              <a:rPr sz="1200" spc="-5" dirty="0">
                <a:latin typeface="Arial MT"/>
                <a:cs typeface="Arial MT"/>
              </a:rPr>
              <a:t>When customers are satisfied with a company or service, there is a high possibility </a:t>
            </a:r>
            <a:r>
              <a:rPr sz="1200" dirty="0">
                <a:latin typeface="Arial MT"/>
                <a:cs typeface="Arial MT"/>
              </a:rPr>
              <a:t> that they </a:t>
            </a:r>
            <a:r>
              <a:rPr sz="1200" spc="-5" dirty="0">
                <a:latin typeface="Arial MT"/>
                <a:cs typeface="Arial MT"/>
              </a:rPr>
              <a:t>will share their experience with other people Therefore </a:t>
            </a:r>
            <a:r>
              <a:rPr sz="1200" spc="-1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is crucial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20" dirty="0">
                <a:latin typeface="Arial MT"/>
                <a:cs typeface="Arial MT"/>
              </a:rPr>
              <a:t>E- 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commerce to </a:t>
            </a:r>
            <a:r>
              <a:rPr sz="1200" dirty="0">
                <a:latin typeface="Arial MT"/>
                <a:cs typeface="Arial MT"/>
              </a:rPr>
              <a:t>take </a:t>
            </a:r>
            <a:r>
              <a:rPr sz="1200" spc="-5" dirty="0">
                <a:latin typeface="Arial MT"/>
                <a:cs typeface="Arial MT"/>
              </a:rPr>
              <a:t>into account their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satisfaction because </a:t>
            </a:r>
            <a:r>
              <a:rPr sz="1200" dirty="0">
                <a:latin typeface="Arial MT"/>
                <a:cs typeface="Arial MT"/>
              </a:rPr>
              <a:t>this </a:t>
            </a:r>
            <a:r>
              <a:rPr sz="1200" spc="-5" dirty="0">
                <a:latin typeface="Arial MT"/>
                <a:cs typeface="Arial MT"/>
              </a:rPr>
              <a:t>will retain </a:t>
            </a:r>
            <a:r>
              <a:rPr sz="1200" dirty="0">
                <a:latin typeface="Arial MT"/>
                <a:cs typeface="Arial MT"/>
              </a:rPr>
              <a:t> customer </a:t>
            </a:r>
            <a:r>
              <a:rPr sz="1200" spc="-5" dirty="0">
                <a:latin typeface="Arial MT"/>
                <a:cs typeface="Arial MT"/>
              </a:rPr>
              <a:t>loyalty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well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attract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potential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customers.</a:t>
            </a:r>
            <a:endParaRPr lang="en-IN" sz="1200" spc="-5" dirty="0">
              <a:latin typeface="Arial MT"/>
              <a:cs typeface="Arial MT"/>
            </a:endParaRPr>
          </a:p>
          <a:p>
            <a:pPr marL="12700" marR="5080" algn="just">
              <a:lnSpc>
                <a:spcPct val="143600"/>
              </a:lnSpc>
              <a:spcBef>
                <a:spcPts val="800"/>
              </a:spcBef>
            </a:pPr>
            <a:endParaRPr lang="en-IN" sz="1200" spc="-5" dirty="0">
              <a:latin typeface="Arial MT"/>
              <a:cs typeface="Arial MT"/>
            </a:endParaRPr>
          </a:p>
          <a:p>
            <a:pPr marL="12700" marR="5080" algn="just">
              <a:lnSpc>
                <a:spcPct val="143600"/>
              </a:lnSpc>
              <a:spcBef>
                <a:spcPts val="800"/>
              </a:spcBef>
            </a:pPr>
            <a:r>
              <a:rPr lang="en-US" sz="1200" dirty="0">
                <a:latin typeface="Arial MT"/>
                <a:cs typeface="Arial MT"/>
              </a:rPr>
              <a:t>When customers are satisfied with a company or service, there is a high possibility that they will share their experience with other people Therefore it is crucial for E-commerce to take into account their customer satisfaction because this will retain customer loyalty as well as attract potential customers.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3868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9871737"/>
            <a:ext cx="196215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i="1" spc="65" dirty="0">
                <a:latin typeface="Arial"/>
                <a:cs typeface="Arial"/>
              </a:rPr>
              <a:t>Flip</a:t>
            </a:r>
            <a:r>
              <a:rPr sz="1250" i="1" spc="145" dirty="0">
                <a:latin typeface="Arial"/>
                <a:cs typeface="Arial"/>
              </a:rPr>
              <a:t> </a:t>
            </a:r>
            <a:r>
              <a:rPr sz="1250" i="1" spc="100" dirty="0">
                <a:latin typeface="Arial"/>
                <a:cs typeface="Arial"/>
              </a:rPr>
              <a:t>Robo</a:t>
            </a:r>
            <a:r>
              <a:rPr sz="1250" i="1" spc="150" dirty="0">
                <a:latin typeface="Arial"/>
                <a:cs typeface="Arial"/>
              </a:rPr>
              <a:t> </a:t>
            </a:r>
            <a:r>
              <a:rPr sz="1250" i="1" spc="85" dirty="0">
                <a:latin typeface="Arial"/>
                <a:cs typeface="Arial"/>
              </a:rPr>
              <a:t>Technologies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F395-8537-4EA0-A3FD-30962BE3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2" y="1019175"/>
            <a:ext cx="6668228" cy="8280688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57104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5908" y="800862"/>
            <a:ext cx="5858510" cy="413651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lang="en-US" sz="1200" b="1" i="1" spc="-5" dirty="0">
                <a:latin typeface="Arial"/>
                <a:cs typeface="Arial"/>
              </a:rPr>
              <a:t>LEARNING</a:t>
            </a:r>
            <a:r>
              <a:rPr lang="en-US" sz="1200" b="1" i="1" spc="5" dirty="0">
                <a:latin typeface="Arial"/>
                <a:cs typeface="Arial"/>
              </a:rPr>
              <a:t> </a:t>
            </a:r>
            <a:r>
              <a:rPr lang="en-US" sz="1200" b="1" i="1" spc="-5" dirty="0">
                <a:latin typeface="Arial"/>
                <a:cs typeface="Arial"/>
              </a:rPr>
              <a:t>OUTCOMES</a:t>
            </a:r>
            <a:r>
              <a:rPr lang="en-US" sz="1200" b="1" i="1" spc="15" dirty="0">
                <a:latin typeface="Arial"/>
                <a:cs typeface="Arial"/>
              </a:rPr>
              <a:t> </a:t>
            </a:r>
            <a:r>
              <a:rPr lang="en-US" sz="1200" b="1" i="1" dirty="0">
                <a:latin typeface="Arial"/>
                <a:cs typeface="Arial"/>
              </a:rPr>
              <a:t>OF</a:t>
            </a:r>
            <a:r>
              <a:rPr lang="en-US" sz="1200" b="1" i="1" spc="5" dirty="0">
                <a:latin typeface="Arial"/>
                <a:cs typeface="Arial"/>
              </a:rPr>
              <a:t> </a:t>
            </a:r>
            <a:r>
              <a:rPr lang="en-US" sz="1200" b="1" i="1" spc="-5" dirty="0">
                <a:latin typeface="Arial"/>
                <a:cs typeface="Arial"/>
              </a:rPr>
              <a:t>THE STUDY</a:t>
            </a:r>
            <a:r>
              <a:rPr lang="en-US" sz="1200" b="1" i="1" dirty="0">
                <a:latin typeface="Arial"/>
                <a:cs typeface="Arial"/>
              </a:rPr>
              <a:t> IN</a:t>
            </a:r>
            <a:r>
              <a:rPr lang="en-US" sz="1200" b="1" i="1" spc="-20" dirty="0">
                <a:latin typeface="Arial"/>
                <a:cs typeface="Arial"/>
              </a:rPr>
              <a:t> </a:t>
            </a:r>
            <a:r>
              <a:rPr lang="en-US" sz="1200" b="1" i="1" dirty="0">
                <a:latin typeface="Arial"/>
                <a:cs typeface="Arial"/>
              </a:rPr>
              <a:t>RESPECT</a:t>
            </a:r>
            <a:r>
              <a:rPr lang="en-US" sz="1200" b="1" i="1" spc="-10" dirty="0">
                <a:latin typeface="Arial"/>
                <a:cs typeface="Arial"/>
              </a:rPr>
              <a:t> </a:t>
            </a:r>
            <a:r>
              <a:rPr lang="en-US" sz="1200" b="1" i="1" dirty="0">
                <a:latin typeface="Arial"/>
                <a:cs typeface="Arial"/>
              </a:rPr>
              <a:t>OF</a:t>
            </a:r>
            <a:r>
              <a:rPr lang="en-US" sz="1200" b="1" i="1" spc="15" dirty="0">
                <a:latin typeface="Arial"/>
                <a:cs typeface="Arial"/>
              </a:rPr>
              <a:t> </a:t>
            </a:r>
            <a:r>
              <a:rPr lang="en-US" sz="1200" b="1" i="1" spc="-5" dirty="0">
                <a:latin typeface="Arial"/>
                <a:cs typeface="Arial"/>
              </a:rPr>
              <a:t>DATA</a:t>
            </a:r>
            <a:r>
              <a:rPr lang="en-US" sz="1200" b="1" i="1" spc="-20" dirty="0">
                <a:latin typeface="Arial"/>
                <a:cs typeface="Arial"/>
              </a:rPr>
              <a:t> </a:t>
            </a:r>
            <a:r>
              <a:rPr lang="en-US" sz="1200" b="1" i="1" spc="-5" dirty="0">
                <a:latin typeface="Arial"/>
                <a:cs typeface="Arial"/>
              </a:rPr>
              <a:t>SCIENCE</a:t>
            </a: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endParaRPr lang="en-US" sz="1200" dirty="0">
              <a:latin typeface="Arial"/>
              <a:cs typeface="Arial"/>
            </a:endParaRPr>
          </a:p>
          <a:p>
            <a:pPr marL="12700" marR="5080">
              <a:lnSpc>
                <a:spcPct val="143500"/>
              </a:lnSpc>
              <a:spcBef>
                <a:spcPts val="30"/>
              </a:spcBef>
            </a:pPr>
            <a:r>
              <a:rPr lang="en-US" sz="1200" dirty="0">
                <a:latin typeface="Arial MT"/>
                <a:cs typeface="Arial MT"/>
              </a:rPr>
              <a:t>This</a:t>
            </a:r>
            <a:r>
              <a:rPr lang="en-US" sz="1200" spc="5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project</a:t>
            </a:r>
            <a:r>
              <a:rPr lang="en-US" sz="1200" spc="4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has</a:t>
            </a:r>
            <a:r>
              <a:rPr lang="en-US" sz="1200" spc="4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demonstrated</a:t>
            </a:r>
            <a:r>
              <a:rPr lang="en-US" sz="1200" spc="6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4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importance</a:t>
            </a:r>
            <a:r>
              <a:rPr lang="en-US" sz="1200" spc="5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of</a:t>
            </a:r>
            <a:r>
              <a:rPr lang="en-US" sz="1200" spc="6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sampling</a:t>
            </a:r>
            <a:r>
              <a:rPr lang="en-US" sz="1200" spc="4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effectively,</a:t>
            </a:r>
            <a:r>
              <a:rPr lang="en-US" sz="1200" spc="5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modelling</a:t>
            </a:r>
            <a:r>
              <a:rPr lang="en-US" sz="1200" spc="5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 </a:t>
            </a:r>
            <a:r>
              <a:rPr lang="en-US" sz="1200" spc="-3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predicting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data.</a:t>
            </a:r>
            <a:endParaRPr lang="en-US" sz="1200" dirty="0">
              <a:latin typeface="Arial MT"/>
              <a:cs typeface="Arial MT"/>
            </a:endParaRPr>
          </a:p>
          <a:p>
            <a:pPr marL="12700" marR="6350">
              <a:lnSpc>
                <a:spcPct val="144200"/>
              </a:lnSpc>
              <a:spcBef>
                <a:spcPts val="780"/>
              </a:spcBef>
              <a:tabLst>
                <a:tab pos="5492115" algn="l"/>
              </a:tabLst>
            </a:pPr>
            <a:r>
              <a:rPr lang="en-US" sz="1200" dirty="0">
                <a:latin typeface="Arial MT"/>
                <a:cs typeface="Arial MT"/>
              </a:rPr>
              <a:t>Th</a:t>
            </a:r>
            <a:r>
              <a:rPr lang="en-US" sz="1200" spc="-5" dirty="0">
                <a:latin typeface="Arial MT"/>
                <a:cs typeface="Arial MT"/>
              </a:rPr>
              <a:t>rou</a:t>
            </a:r>
            <a:r>
              <a:rPr lang="en-US" sz="1200" spc="-15" dirty="0">
                <a:latin typeface="Arial MT"/>
                <a:cs typeface="Arial MT"/>
              </a:rPr>
              <a:t>g</a:t>
            </a:r>
            <a:r>
              <a:rPr lang="en-US" sz="1200" spc="-5" dirty="0">
                <a:latin typeface="Arial MT"/>
                <a:cs typeface="Arial MT"/>
              </a:rPr>
              <a:t>h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</a:t>
            </a:r>
            <a:r>
              <a:rPr lang="en-US" sz="1200" dirty="0">
                <a:latin typeface="Arial MT"/>
                <a:cs typeface="Arial MT"/>
              </a:rPr>
              <a:t>if</a:t>
            </a:r>
            <a:r>
              <a:rPr lang="en-US" sz="1200" spc="-10" dirty="0">
                <a:latin typeface="Arial MT"/>
                <a:cs typeface="Arial MT"/>
              </a:rPr>
              <a:t>f</a:t>
            </a:r>
            <a:r>
              <a:rPr lang="en-US" sz="1200" spc="-5" dirty="0">
                <a:latin typeface="Arial MT"/>
                <a:cs typeface="Arial MT"/>
              </a:rPr>
              <a:t>eren</a:t>
            </a:r>
            <a:r>
              <a:rPr lang="en-US" sz="1200" dirty="0">
                <a:latin typeface="Arial MT"/>
                <a:cs typeface="Arial MT"/>
              </a:rPr>
              <a:t>t </a:t>
            </a:r>
            <a:r>
              <a:rPr lang="en-US" sz="1200" spc="-5" dirty="0">
                <a:latin typeface="Arial MT"/>
                <a:cs typeface="Arial MT"/>
              </a:rPr>
              <a:t>p</a:t>
            </a:r>
            <a:r>
              <a:rPr lang="en-US" sz="1200" spc="-15" dirty="0">
                <a:latin typeface="Arial MT"/>
                <a:cs typeface="Arial MT"/>
              </a:rPr>
              <a:t>o</a:t>
            </a:r>
            <a:r>
              <a:rPr lang="en-US" sz="1200" spc="-5" dirty="0">
                <a:latin typeface="Arial MT"/>
                <a:cs typeface="Arial MT"/>
              </a:rPr>
              <a:t>werful</a:t>
            </a:r>
            <a:r>
              <a:rPr lang="en-US" sz="1200" dirty="0">
                <a:latin typeface="Arial MT"/>
                <a:cs typeface="Arial MT"/>
              </a:rPr>
              <a:t> t</a:t>
            </a:r>
            <a:r>
              <a:rPr lang="en-US" sz="1200" spc="5" dirty="0">
                <a:latin typeface="Arial MT"/>
                <a:cs typeface="Arial MT"/>
              </a:rPr>
              <a:t>o</a:t>
            </a:r>
            <a:r>
              <a:rPr lang="en-US" sz="1200" spc="-5" dirty="0">
                <a:latin typeface="Arial MT"/>
                <a:cs typeface="Arial MT"/>
              </a:rPr>
              <a:t>ols</a:t>
            </a:r>
            <a:r>
              <a:rPr lang="en-US" sz="1200" dirty="0">
                <a:latin typeface="Arial MT"/>
                <a:cs typeface="Arial MT"/>
              </a:rPr>
              <a:t> of </a:t>
            </a:r>
            <a:r>
              <a:rPr lang="en-US" sz="1200" spc="-5" dirty="0">
                <a:latin typeface="Arial MT"/>
                <a:cs typeface="Arial MT"/>
              </a:rPr>
              <a:t>visu</a:t>
            </a:r>
            <a:r>
              <a:rPr lang="en-US" sz="1200" dirty="0">
                <a:latin typeface="Arial MT"/>
                <a:cs typeface="Arial MT"/>
              </a:rPr>
              <a:t>a</a:t>
            </a:r>
            <a:r>
              <a:rPr lang="en-US" sz="1200" spc="-5" dirty="0">
                <a:latin typeface="Arial MT"/>
                <a:cs typeface="Arial MT"/>
              </a:rPr>
              <a:t>l</a:t>
            </a:r>
            <a:r>
              <a:rPr lang="en-US" sz="1200" spc="-25" dirty="0">
                <a:latin typeface="Arial MT"/>
                <a:cs typeface="Arial MT"/>
              </a:rPr>
              <a:t>i</a:t>
            </a:r>
            <a:r>
              <a:rPr lang="en-US" sz="1200" spc="-5" dirty="0">
                <a:latin typeface="Arial MT"/>
                <a:cs typeface="Arial MT"/>
              </a:rPr>
              <a:t>zation</a:t>
            </a:r>
            <a:r>
              <a:rPr lang="en-US" sz="1200" dirty="0">
                <a:latin typeface="Arial MT"/>
                <a:cs typeface="Arial MT"/>
              </a:rPr>
              <a:t>, </a:t>
            </a:r>
            <a:r>
              <a:rPr lang="en-US" sz="1200" spc="25" dirty="0">
                <a:latin typeface="Arial MT"/>
                <a:cs typeface="Arial MT"/>
              </a:rPr>
              <a:t> </a:t>
            </a:r>
            <a:r>
              <a:rPr lang="en-US" sz="1200" spc="-20" dirty="0">
                <a:latin typeface="Arial MT"/>
                <a:cs typeface="Arial MT"/>
              </a:rPr>
              <a:t>w</a:t>
            </a:r>
            <a:r>
              <a:rPr lang="en-US" sz="1200" spc="-5" dirty="0">
                <a:latin typeface="Arial MT"/>
                <a:cs typeface="Arial MT"/>
              </a:rPr>
              <a:t>e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were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15" dirty="0">
                <a:latin typeface="Arial MT"/>
                <a:cs typeface="Arial MT"/>
              </a:rPr>
              <a:t>a</a:t>
            </a:r>
            <a:r>
              <a:rPr lang="en-US" sz="1200" spc="-5" dirty="0">
                <a:latin typeface="Arial MT"/>
                <a:cs typeface="Arial MT"/>
              </a:rPr>
              <a:t>ble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to </a:t>
            </a:r>
            <a:r>
              <a:rPr lang="en-US" sz="1200" spc="-15" dirty="0">
                <a:latin typeface="Arial MT"/>
                <a:cs typeface="Arial MT"/>
              </a:rPr>
              <a:t>a</a:t>
            </a:r>
            <a:r>
              <a:rPr lang="en-US" sz="1200" spc="-5" dirty="0">
                <a:latin typeface="Arial MT"/>
                <a:cs typeface="Arial MT"/>
              </a:rPr>
              <a:t>nalyze </a:t>
            </a:r>
            <a:r>
              <a:rPr lang="en-US" sz="1200" spc="-15" dirty="0">
                <a:latin typeface="Arial MT"/>
                <a:cs typeface="Arial MT"/>
              </a:rPr>
              <a:t>and </a:t>
            </a:r>
            <a:r>
              <a:rPr lang="en-US" sz="1200" spc="-5" dirty="0">
                <a:latin typeface="Arial MT"/>
                <a:cs typeface="Arial MT"/>
              </a:rPr>
              <a:t>interpret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different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hidden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insights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about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the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data.</a:t>
            </a:r>
            <a:endParaRPr lang="en-US" sz="1200" dirty="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725"/>
              </a:spcBef>
            </a:pPr>
            <a:endParaRPr lang="en-IN" sz="1200" b="1" i="1" spc="-5" dirty="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725"/>
              </a:spcBef>
            </a:pPr>
            <a:endParaRPr lang="en-IN" sz="1200" b="1" i="1" spc="-5" dirty="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725"/>
              </a:spcBef>
            </a:pPr>
            <a:endParaRPr lang="en-IN" sz="1200" b="1" i="1" spc="-5" dirty="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725"/>
              </a:spcBef>
            </a:pPr>
            <a:r>
              <a:rPr sz="1200" b="1" i="1" spc="-5" dirty="0">
                <a:latin typeface="Arial"/>
                <a:cs typeface="Arial"/>
              </a:rPr>
              <a:t>LIMITATIONS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OF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THIS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WORK</a:t>
            </a:r>
            <a:r>
              <a:rPr sz="1200" b="1" i="1" spc="-1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AND</a:t>
            </a:r>
            <a:r>
              <a:rPr sz="1200" b="1" i="1" spc="-1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SCOPE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FOR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FUTURE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WORK</a:t>
            </a:r>
            <a:endParaRPr lang="en-IN" sz="1200" b="1" i="1" spc="-5" dirty="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725"/>
              </a:spcBef>
            </a:pPr>
            <a:endParaRPr lang="en-IN" sz="1200" b="1" i="1" spc="-5" dirty="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72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latin typeface="Arial MT"/>
                <a:cs typeface="Arial MT"/>
              </a:rPr>
              <a:t>Since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given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dataset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very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small.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analysis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limited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scope.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 dirty="0">
              <a:latin typeface="Arial MT"/>
              <a:cs typeface="Arial MT"/>
            </a:endParaRPr>
          </a:p>
          <a:p>
            <a:pPr marL="12700" marR="12065">
              <a:lnSpc>
                <a:spcPct val="143300"/>
              </a:lnSpc>
              <a:spcBef>
                <a:spcPts val="15"/>
              </a:spcBef>
            </a:pP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such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definitely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help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probability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findings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drawn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above</a:t>
            </a:r>
            <a:r>
              <a:rPr lang="en-IN" sz="1200" spc="-5" dirty="0"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4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dirty="0"/>
              <a:t>g</a:t>
            </a:r>
            <a:r>
              <a:rPr spc="2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675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8839"/>
            <a:ext cx="5467985" cy="884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Arial"/>
                <a:cs typeface="Arial"/>
              </a:rPr>
              <a:t>DATA</a:t>
            </a:r>
            <a:r>
              <a:rPr sz="1200" b="1" i="1" spc="-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SOURCES</a:t>
            </a:r>
            <a:r>
              <a:rPr lang="en-IN" sz="1200" b="1" i="1" spc="-5" dirty="0">
                <a:latin typeface="Arial"/>
                <a:cs typeface="Arial"/>
              </a:rPr>
              <a:t> AND QUESTIONS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900" dirty="0">
              <a:latin typeface="Arial"/>
              <a:cs typeface="Arial"/>
            </a:endParaRPr>
          </a:p>
          <a:p>
            <a:pPr marL="12700" marR="5080">
              <a:lnSpc>
                <a:spcPct val="143300"/>
              </a:lnSpc>
            </a:pP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been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collected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Indian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Retailers.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Results</a:t>
            </a:r>
            <a:r>
              <a:rPr sz="1200" spc="-5" dirty="0">
                <a:latin typeface="Arial MT"/>
                <a:cs typeface="Arial MT"/>
              </a:rPr>
              <a:t> indicate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0" dirty="0">
                <a:latin typeface="Arial MT"/>
                <a:cs typeface="Arial MT"/>
              </a:rPr>
              <a:t> e-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retail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success factors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much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critical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saitisfaction.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Questions that we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answer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performing EDA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follows: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 is preferred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cities?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Who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potential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Which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group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belong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Who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shops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most?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Males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Females?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How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long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been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satisfied?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Do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 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store?</a:t>
            </a:r>
            <a:endParaRPr sz="1200" dirty="0">
              <a:latin typeface="Arial MT"/>
              <a:cs typeface="Arial MT"/>
            </a:endParaRPr>
          </a:p>
          <a:p>
            <a:pPr marL="469265" marR="57785" indent="-228600">
              <a:lnSpc>
                <a:spcPct val="143300"/>
              </a:lnSpc>
              <a:spcBef>
                <a:spcPts val="1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How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many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 </a:t>
            </a:r>
            <a:r>
              <a:rPr sz="1200" dirty="0">
                <a:latin typeface="Arial MT"/>
                <a:cs typeface="Arial MT"/>
              </a:rPr>
              <a:t>year?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cancelled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often?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Time</a:t>
            </a:r>
            <a:r>
              <a:rPr sz="1200" spc="-10" dirty="0">
                <a:latin typeface="Arial MT"/>
                <a:cs typeface="Arial MT"/>
              </a:rPr>
              <a:t> spent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deciding what to purchase?</a:t>
            </a:r>
            <a:endParaRPr sz="1200" dirty="0">
              <a:latin typeface="Arial MT"/>
              <a:cs typeface="Arial MT"/>
            </a:endParaRPr>
          </a:p>
          <a:p>
            <a:pPr marL="469265" marR="333375" indent="-228600">
              <a:lnSpc>
                <a:spcPct val="143500"/>
              </a:lnSpc>
              <a:spcBef>
                <a:spcPts val="1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Average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decision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by </a:t>
            </a:r>
            <a:r>
              <a:rPr sz="1200" spc="-5" dirty="0">
                <a:latin typeface="Arial MT"/>
                <a:cs typeface="Arial MT"/>
              </a:rPr>
              <a:t>males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females?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Preferred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group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groups?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gender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How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internet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accessibility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device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used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screen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size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 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device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os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device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browser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used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channel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used2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how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 reach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retail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after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first </a:t>
            </a:r>
            <a:r>
              <a:rPr sz="1200" spc="-5" dirty="0">
                <a:latin typeface="Arial MT"/>
                <a:cs typeface="Arial MT"/>
              </a:rPr>
              <a:t>visit?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Why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cancel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orders?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What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factors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matters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content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readabilty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 be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simple?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info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product?</a:t>
            </a:r>
            <a:endParaRPr sz="1200" dirty="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navigation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36150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9080" y="797813"/>
            <a:ext cx="4973955" cy="82600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2570" indent="-230504">
              <a:lnSpc>
                <a:spcPct val="100000"/>
              </a:lnSpc>
              <a:spcBef>
                <a:spcPts val="7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friendly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Interface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convenient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methods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trust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</a:t>
            </a:r>
            <a:r>
              <a:rPr sz="1200" dirty="0">
                <a:latin typeface="Arial MT"/>
                <a:cs typeface="Arial MT"/>
              </a:rPr>
              <a:t>retail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transacting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guarantees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privacy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customer?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availability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retails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stores</a:t>
            </a:r>
            <a:r>
              <a:rPr sz="1200" spc="-10" dirty="0">
                <a:latin typeface="Arial MT"/>
                <a:cs typeface="Arial MT"/>
              </a:rPr>
              <a:t> on </a:t>
            </a:r>
            <a:r>
              <a:rPr sz="1200" spc="-5" dirty="0">
                <a:latin typeface="Arial MT"/>
                <a:cs typeface="Arial MT"/>
              </a:rPr>
              <a:t>multiple channels?</a:t>
            </a:r>
            <a:endParaRPr sz="1200" dirty="0">
              <a:latin typeface="Arial MT"/>
              <a:cs typeface="Arial MT"/>
            </a:endParaRPr>
          </a:p>
          <a:p>
            <a:pPr marL="242570" marR="5080" indent="-228600">
              <a:lnSpc>
                <a:spcPct val="142500"/>
              </a:lnSpc>
              <a:spcBef>
                <a:spcPts val="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Return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replacement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policy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e-tailer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decision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offers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wide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variety?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you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getting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5" dirty="0">
                <a:latin typeface="Arial MT"/>
                <a:cs typeface="Arial MT"/>
              </a:rPr>
              <a:t> 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money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spent?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loading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speed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What </a:t>
            </a:r>
            <a:r>
              <a:rPr sz="1200" spc="-10" dirty="0">
                <a:latin typeface="Arial MT"/>
                <a:cs typeface="Arial MT"/>
              </a:rPr>
              <a:t>are</a:t>
            </a:r>
            <a:r>
              <a:rPr sz="1200" spc="-5" dirty="0">
                <a:latin typeface="Arial MT"/>
                <a:cs typeface="Arial MT"/>
              </a:rPr>
              <a:t> 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benefits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 shopping?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gives monetary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benefit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discounts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access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loyalty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programs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enhances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social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status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feel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gratification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helps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fulfill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certain roles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gives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sense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adventure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monetary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savings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convenient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flexible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enjoyment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derived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depends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factors?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710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cannot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exist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without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(38)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dirty="0">
                <a:latin typeface="Arial MT"/>
                <a:cs typeface="Arial MT"/>
              </a:rPr>
              <a:t>net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benefit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derived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lead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satisfaction(37)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achieved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while shopping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good quality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app/website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(36)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display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(35)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15"/>
              </a:spcBef>
              <a:buFont typeface="Wingdings"/>
              <a:buChar char="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Which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retail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performs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better?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easy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use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app?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visually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appealing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page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layout?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variety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on?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dirty="0">
                <a:latin typeface="Arial MT"/>
                <a:cs typeface="Arial MT"/>
              </a:rPr>
              <a:t>fast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loading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websites?</a:t>
            </a:r>
            <a:endParaRPr sz="1200" dirty="0">
              <a:latin typeface="Arial MT"/>
              <a:cs typeface="Arial MT"/>
            </a:endParaRPr>
          </a:p>
          <a:p>
            <a:pPr marL="471170" lvl="1" indent="-231140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471170" algn="l"/>
                <a:tab pos="471805" algn="l"/>
              </a:tabLst>
            </a:pPr>
            <a:r>
              <a:rPr sz="1200" spc="-5" dirty="0">
                <a:latin typeface="Arial MT"/>
                <a:cs typeface="Arial MT"/>
              </a:rPr>
              <a:t>reliability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 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appn?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5710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215" y="323087"/>
              <a:ext cx="6934200" cy="10066020"/>
            </a:xfrm>
            <a:custGeom>
              <a:avLst/>
              <a:gdLst/>
              <a:ahLst/>
              <a:cxnLst/>
              <a:rect l="l" t="t" r="r" b="b"/>
              <a:pathLst>
                <a:path w="6934200" h="10066020">
                  <a:moveTo>
                    <a:pt x="6903720" y="12700"/>
                  </a:moveTo>
                  <a:lnTo>
                    <a:pt x="6897370" y="12700"/>
                  </a:lnTo>
                  <a:lnTo>
                    <a:pt x="6897370" y="19050"/>
                  </a:lnTo>
                  <a:lnTo>
                    <a:pt x="6897370" y="10029190"/>
                  </a:lnTo>
                  <a:lnTo>
                    <a:pt x="18415" y="10029190"/>
                  </a:lnTo>
                  <a:lnTo>
                    <a:pt x="18415" y="19050"/>
                  </a:lnTo>
                  <a:lnTo>
                    <a:pt x="6897370" y="19050"/>
                  </a:lnTo>
                  <a:lnTo>
                    <a:pt x="6897370" y="12700"/>
                  </a:lnTo>
                  <a:lnTo>
                    <a:pt x="12065" y="12700"/>
                  </a:lnTo>
                  <a:lnTo>
                    <a:pt x="12065" y="19050"/>
                  </a:lnTo>
                  <a:lnTo>
                    <a:pt x="12065" y="10029190"/>
                  </a:lnTo>
                  <a:lnTo>
                    <a:pt x="12065" y="10035540"/>
                  </a:lnTo>
                  <a:lnTo>
                    <a:pt x="6903720" y="10035540"/>
                  </a:lnTo>
                  <a:lnTo>
                    <a:pt x="6903720" y="10029317"/>
                  </a:lnTo>
                  <a:lnTo>
                    <a:pt x="6903720" y="10029190"/>
                  </a:lnTo>
                  <a:lnTo>
                    <a:pt x="6903720" y="19050"/>
                  </a:lnTo>
                  <a:lnTo>
                    <a:pt x="6903720" y="18542"/>
                  </a:lnTo>
                  <a:lnTo>
                    <a:pt x="6903720" y="12700"/>
                  </a:lnTo>
                  <a:close/>
                </a:path>
                <a:path w="6934200" h="10066020">
                  <a:moveTo>
                    <a:pt x="6934200" y="18542"/>
                  </a:moveTo>
                  <a:lnTo>
                    <a:pt x="6915785" y="18542"/>
                  </a:lnTo>
                  <a:lnTo>
                    <a:pt x="6915785" y="127"/>
                  </a:lnTo>
                  <a:lnTo>
                    <a:pt x="6909435" y="127"/>
                  </a:lnTo>
                  <a:lnTo>
                    <a:pt x="690943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0041890"/>
                  </a:lnTo>
                  <a:lnTo>
                    <a:pt x="0" y="10048240"/>
                  </a:lnTo>
                  <a:lnTo>
                    <a:pt x="18415" y="10048240"/>
                  </a:lnTo>
                  <a:lnTo>
                    <a:pt x="18415" y="10066020"/>
                  </a:lnTo>
                  <a:lnTo>
                    <a:pt x="6934200" y="10066020"/>
                  </a:lnTo>
                  <a:lnTo>
                    <a:pt x="6934200" y="10048240"/>
                  </a:lnTo>
                  <a:lnTo>
                    <a:pt x="6934200" y="10041890"/>
                  </a:lnTo>
                  <a:lnTo>
                    <a:pt x="5715" y="10041890"/>
                  </a:lnTo>
                  <a:lnTo>
                    <a:pt x="5715" y="6350"/>
                  </a:lnTo>
                  <a:lnTo>
                    <a:pt x="6909435" y="6350"/>
                  </a:lnTo>
                  <a:lnTo>
                    <a:pt x="6909435" y="10041382"/>
                  </a:lnTo>
                  <a:lnTo>
                    <a:pt x="6915785" y="10041382"/>
                  </a:lnTo>
                  <a:lnTo>
                    <a:pt x="6934200" y="10041382"/>
                  </a:lnTo>
                  <a:lnTo>
                    <a:pt x="6934200" y="18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8375" y="986154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2004" y="800861"/>
            <a:ext cx="5626735" cy="110991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697865" indent="-230504">
              <a:lnSpc>
                <a:spcPct val="100000"/>
              </a:lnSpc>
              <a:spcBef>
                <a:spcPts val="79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Arial MT"/>
                <a:cs typeface="Arial MT"/>
              </a:rPr>
              <a:t>complete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relevant info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products?</a:t>
            </a:r>
            <a:endParaRPr sz="1200" dirty="0">
              <a:latin typeface="Arial MT"/>
              <a:cs typeface="Arial MT"/>
            </a:endParaRPr>
          </a:p>
          <a:p>
            <a:pPr marL="697865" indent="-230504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Arial MT"/>
                <a:cs typeface="Arial MT"/>
              </a:rPr>
              <a:t>easy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do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on?</a:t>
            </a:r>
            <a:endParaRPr sz="1200" dirty="0">
              <a:latin typeface="Arial MT"/>
              <a:cs typeface="Arial MT"/>
            </a:endParaRPr>
          </a:p>
          <a:p>
            <a:pPr marL="697865" indent="-230504">
              <a:lnSpc>
                <a:spcPct val="100000"/>
              </a:lnSpc>
              <a:spcBef>
                <a:spcPts val="7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Arial MT"/>
                <a:cs typeface="Arial MT"/>
              </a:rPr>
              <a:t>several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option?</a:t>
            </a:r>
            <a:endParaRPr sz="1200" dirty="0">
              <a:latin typeface="Arial MT"/>
              <a:cs typeface="Arial MT"/>
            </a:endParaRPr>
          </a:p>
          <a:p>
            <a:pPr marL="697865" indent="-230504">
              <a:lnSpc>
                <a:spcPct val="100000"/>
              </a:lnSpc>
              <a:spcBef>
                <a:spcPts val="70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Arial MT"/>
                <a:cs typeface="Arial MT"/>
              </a:rPr>
              <a:t>speedy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order?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85A72F-0540-49ED-82BB-ECA0CD3F4DBF}"/>
              </a:ext>
            </a:extLst>
          </p:cNvPr>
          <p:cNvSpPr txBox="1"/>
          <p:nvPr/>
        </p:nvSpPr>
        <p:spPr>
          <a:xfrm>
            <a:off x="355600" y="396875"/>
            <a:ext cx="6858000" cy="169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endParaRPr lang="en-US" sz="1800" b="1" u="sng" dirty="0">
              <a:latin typeface="Arial MT"/>
              <a:cs typeface="Arial MT"/>
            </a:endParaRP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endParaRPr lang="en-US" b="1" u="sng" dirty="0">
              <a:latin typeface="Arial MT"/>
              <a:cs typeface="Arial MT"/>
            </a:endParaRP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r>
              <a:rPr lang="en-US" sz="1800" b="1" u="sng" dirty="0">
                <a:latin typeface="Arial MT"/>
                <a:cs typeface="Arial MT"/>
              </a:rPr>
              <a:t>EDA STEPS AND VISUALIZATION</a:t>
            </a: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endParaRPr lang="en-US" sz="1800" b="1" dirty="0">
              <a:latin typeface="Arial"/>
              <a:cs typeface="Arial"/>
              <a:hlinkClick r:id="rId2" action="ppaction://hlinksldjump"/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400" b="1" u="sng" spc="-105" dirty="0">
                <a:latin typeface="Arial"/>
                <a:cs typeface="Arial"/>
                <a:hlinkClick r:id="rId2" action="ppaction://hlinksldjump"/>
              </a:rPr>
              <a:t>    </a:t>
            </a:r>
            <a:r>
              <a:rPr lang="en-US" sz="1400" u="sng" spc="-5" dirty="0">
                <a:latin typeface="Arial MT"/>
                <a:cs typeface="Arial MT"/>
                <a:hlinkClick r:id="rId2" action="ppaction://hlinksldjump"/>
              </a:rPr>
              <a:t>IMPORT NECESSARY PACKAGES</a:t>
            </a:r>
            <a:r>
              <a:rPr lang="en-US" sz="1400" u="sng" spc="-5" dirty="0">
                <a:latin typeface="Arial MT"/>
                <a:cs typeface="Arial MT"/>
              </a:rPr>
              <a:t>:-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endParaRPr lang="en-US" sz="1400" u="sng" dirty="0">
              <a:latin typeface="Arial MT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45977-4F59-40D4-8D3B-2EFDCF4E1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2" t="22760" r="12945" b="8962"/>
          <a:stretch/>
        </p:blipFill>
        <p:spPr>
          <a:xfrm>
            <a:off x="584200" y="2301875"/>
            <a:ext cx="620268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FD30-F84F-41B7-A8C2-3808260B9CBE}"/>
              </a:ext>
            </a:extLst>
          </p:cNvPr>
          <p:cNvSpPr txBox="1"/>
          <p:nvPr/>
        </p:nvSpPr>
        <p:spPr>
          <a:xfrm>
            <a:off x="442976" y="396875"/>
            <a:ext cx="6618224" cy="342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600" dirty="0">
                <a:latin typeface="Arial M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DATA STRUCTURE</a:t>
            </a:r>
            <a:r>
              <a:rPr lang="en-US" sz="1600" dirty="0">
                <a:latin typeface="Arial MT"/>
              </a:rPr>
              <a:t>:-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endParaRPr lang="en-US" sz="1600" dirty="0">
              <a:latin typeface="Arial MT"/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spc="-5" dirty="0">
                <a:latin typeface="Arial MT"/>
                <a:cs typeface="Arial MT"/>
              </a:rPr>
              <a:t>   Firstly,</a:t>
            </a:r>
            <a:r>
              <a:rPr lang="en-US" sz="1200" spc="5" dirty="0">
                <a:latin typeface="Arial MT"/>
                <a:cs typeface="Arial MT"/>
              </a:rPr>
              <a:t>  </a:t>
            </a:r>
            <a:r>
              <a:rPr lang="en-US" sz="1200" spc="-5" dirty="0">
                <a:latin typeface="Arial MT"/>
                <a:cs typeface="Arial MT"/>
              </a:rPr>
              <a:t>imported all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required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libraries,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followed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by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loading</a:t>
            </a:r>
            <a:r>
              <a:rPr lang="en-US" sz="1200" dirty="0">
                <a:latin typeface="Arial MT"/>
                <a:cs typeface="Arial MT"/>
              </a:rPr>
              <a:t> the data.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Then </a:t>
            </a:r>
            <a:r>
              <a:rPr lang="en-US" sz="1200" dirty="0">
                <a:latin typeface="Arial MT"/>
                <a:cs typeface="Arial MT"/>
              </a:rPr>
              <a:t>did</a:t>
            </a:r>
            <a:r>
              <a:rPr lang="en-US" sz="1200" spc="-5" dirty="0">
                <a:latin typeface="Arial MT"/>
                <a:cs typeface="Arial MT"/>
              </a:rPr>
              <a:t> a </a:t>
            </a:r>
            <a:r>
              <a:rPr lang="en-US" sz="1200" dirty="0">
                <a:latin typeface="Arial MT"/>
                <a:cs typeface="Arial MT"/>
              </a:rPr>
              <a:t> statistical </a:t>
            </a:r>
            <a:r>
              <a:rPr lang="en-US" sz="1200" spc="-5" dirty="0">
                <a:latin typeface="Arial MT"/>
                <a:cs typeface="Arial MT"/>
              </a:rPr>
              <a:t>analysis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on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dataset.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Then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deeply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analyzed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data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by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finding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 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relationship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between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each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attribute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the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Customer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according</a:t>
            </a:r>
            <a:r>
              <a:rPr lang="en-US" sz="1200" dirty="0">
                <a:latin typeface="Arial MT"/>
                <a:cs typeface="Arial MT"/>
              </a:rPr>
              <a:t> to the </a:t>
            </a:r>
            <a:r>
              <a:rPr lang="en-US" sz="1200" spc="-5" dirty="0">
                <a:latin typeface="Arial MT"/>
                <a:cs typeface="Arial MT"/>
              </a:rPr>
              <a:t>given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details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 tried</a:t>
            </a:r>
            <a:r>
              <a:rPr lang="en-US" sz="1200" dirty="0">
                <a:latin typeface="Arial MT"/>
                <a:cs typeface="Arial MT"/>
              </a:rPr>
              <a:t> to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find the</a:t>
            </a:r>
            <a:r>
              <a:rPr lang="en-US" sz="1200" spc="-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factors</a:t>
            </a:r>
            <a:r>
              <a:rPr lang="en-US" sz="1200" spc="-20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that</a:t>
            </a:r>
            <a:r>
              <a:rPr lang="en-US" sz="1200" spc="-5" dirty="0">
                <a:latin typeface="Arial MT"/>
                <a:cs typeface="Arial MT"/>
              </a:rPr>
              <a:t> will </a:t>
            </a:r>
            <a:r>
              <a:rPr lang="en-US" sz="1200" dirty="0">
                <a:latin typeface="Arial MT"/>
                <a:cs typeface="Arial MT"/>
              </a:rPr>
              <a:t>help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in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Customer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Retention.</a:t>
            </a:r>
            <a:endParaRPr lang="en-US" sz="1200" dirty="0">
              <a:latin typeface="Arial MT"/>
              <a:cs typeface="Arial MT"/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endParaRPr lang="en-US" sz="1600" dirty="0">
              <a:latin typeface="Arial MT"/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600" dirty="0">
                <a:latin typeface="Arial MT"/>
              </a:rPr>
              <a:t> </a:t>
            </a:r>
            <a:r>
              <a:rPr lang="en-US" sz="1200" dirty="0">
                <a:latin typeface="Arial MT"/>
              </a:rPr>
              <a:t>&gt; Below images shows that in dataset 71 columns and 269 rows in it.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u="sng" dirty="0">
                <a:latin typeface="Arial M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endParaRPr lang="en-US" sz="1200" u="sng" dirty="0">
              <a:latin typeface="Arial MT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u="sng" dirty="0">
                <a:latin typeface="Arial M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endParaRPr lang="en-US" sz="1800" u="sng" dirty="0">
              <a:latin typeface="Arial MT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BBBAB-CFC0-40D1-842D-EAAC0BFDC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23704" r="13333" b="14667"/>
          <a:stretch/>
        </p:blipFill>
        <p:spPr>
          <a:xfrm>
            <a:off x="660399" y="3292475"/>
            <a:ext cx="6248400" cy="295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D4FE8-5E12-493A-9949-74901AF28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00" t="26704" r="13814" b="19888"/>
          <a:stretch/>
        </p:blipFill>
        <p:spPr>
          <a:xfrm>
            <a:off x="777917" y="7635875"/>
            <a:ext cx="6013363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7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5710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215" y="323087"/>
              <a:ext cx="6934200" cy="10066020"/>
            </a:xfrm>
            <a:custGeom>
              <a:avLst/>
              <a:gdLst/>
              <a:ahLst/>
              <a:cxnLst/>
              <a:rect l="l" t="t" r="r" b="b"/>
              <a:pathLst>
                <a:path w="6934200" h="10066020">
                  <a:moveTo>
                    <a:pt x="6903720" y="12700"/>
                  </a:moveTo>
                  <a:lnTo>
                    <a:pt x="6897370" y="12700"/>
                  </a:lnTo>
                  <a:lnTo>
                    <a:pt x="6897370" y="19050"/>
                  </a:lnTo>
                  <a:lnTo>
                    <a:pt x="6897370" y="10029190"/>
                  </a:lnTo>
                  <a:lnTo>
                    <a:pt x="18415" y="10029190"/>
                  </a:lnTo>
                  <a:lnTo>
                    <a:pt x="18415" y="19050"/>
                  </a:lnTo>
                  <a:lnTo>
                    <a:pt x="6897370" y="19050"/>
                  </a:lnTo>
                  <a:lnTo>
                    <a:pt x="6897370" y="12700"/>
                  </a:lnTo>
                  <a:lnTo>
                    <a:pt x="12065" y="12700"/>
                  </a:lnTo>
                  <a:lnTo>
                    <a:pt x="12065" y="19050"/>
                  </a:lnTo>
                  <a:lnTo>
                    <a:pt x="12065" y="10029190"/>
                  </a:lnTo>
                  <a:lnTo>
                    <a:pt x="12065" y="10035540"/>
                  </a:lnTo>
                  <a:lnTo>
                    <a:pt x="6903720" y="10035540"/>
                  </a:lnTo>
                  <a:lnTo>
                    <a:pt x="6903720" y="10029317"/>
                  </a:lnTo>
                  <a:lnTo>
                    <a:pt x="6903720" y="10029190"/>
                  </a:lnTo>
                  <a:lnTo>
                    <a:pt x="6903720" y="19050"/>
                  </a:lnTo>
                  <a:lnTo>
                    <a:pt x="6903720" y="18542"/>
                  </a:lnTo>
                  <a:lnTo>
                    <a:pt x="6903720" y="12700"/>
                  </a:lnTo>
                  <a:close/>
                </a:path>
                <a:path w="6934200" h="10066020">
                  <a:moveTo>
                    <a:pt x="6934200" y="18542"/>
                  </a:moveTo>
                  <a:lnTo>
                    <a:pt x="6915785" y="18542"/>
                  </a:lnTo>
                  <a:lnTo>
                    <a:pt x="6915785" y="127"/>
                  </a:lnTo>
                  <a:lnTo>
                    <a:pt x="6909435" y="127"/>
                  </a:lnTo>
                  <a:lnTo>
                    <a:pt x="690943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0041890"/>
                  </a:lnTo>
                  <a:lnTo>
                    <a:pt x="0" y="10048240"/>
                  </a:lnTo>
                  <a:lnTo>
                    <a:pt x="18415" y="10048240"/>
                  </a:lnTo>
                  <a:lnTo>
                    <a:pt x="18415" y="10066020"/>
                  </a:lnTo>
                  <a:lnTo>
                    <a:pt x="6934200" y="10066020"/>
                  </a:lnTo>
                  <a:lnTo>
                    <a:pt x="6934200" y="10048240"/>
                  </a:lnTo>
                  <a:lnTo>
                    <a:pt x="6934200" y="10041890"/>
                  </a:lnTo>
                  <a:lnTo>
                    <a:pt x="5715" y="10041890"/>
                  </a:lnTo>
                  <a:lnTo>
                    <a:pt x="5715" y="6350"/>
                  </a:lnTo>
                  <a:lnTo>
                    <a:pt x="6909435" y="6350"/>
                  </a:lnTo>
                  <a:lnTo>
                    <a:pt x="6909435" y="10041382"/>
                  </a:lnTo>
                  <a:lnTo>
                    <a:pt x="6915785" y="10041382"/>
                  </a:lnTo>
                  <a:lnTo>
                    <a:pt x="6934200" y="10041382"/>
                  </a:lnTo>
                  <a:lnTo>
                    <a:pt x="6934200" y="18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8375" y="985392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00" y="1315719"/>
              <a:ext cx="6115050" cy="40321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921" y="5636729"/>
              <a:ext cx="6049242" cy="34971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6596" y="943101"/>
            <a:ext cx="3598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We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renamed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our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columns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label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easy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500" y="316865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89000" y="969390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998" y="985414"/>
              <a:ext cx="6034189" cy="39924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823" y="5169517"/>
              <a:ext cx="6064302" cy="34404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0E985-D74D-4026-B4F6-631F9835A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0" t="26846" r="14429" b="6935"/>
          <a:stretch/>
        </p:blipFill>
        <p:spPr>
          <a:xfrm>
            <a:off x="627448" y="2759075"/>
            <a:ext cx="631430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3868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000" y="1006475"/>
            <a:ext cx="6629400" cy="527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i="1" spc="-5" dirty="0">
                <a:solidFill>
                  <a:srgbClr val="C00000"/>
                </a:solidFill>
                <a:latin typeface="Arial"/>
                <a:cs typeface="Arial"/>
              </a:rPr>
              <a:t>TABLE</a:t>
            </a:r>
            <a:r>
              <a:rPr lang="en-US" sz="1400" b="1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1400" b="1" i="1" spc="-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lang="en-US" sz="1400" b="1" i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1400" b="1" i="1" spc="-5" dirty="0">
                <a:solidFill>
                  <a:srgbClr val="C00000"/>
                </a:solidFill>
                <a:latin typeface="Arial"/>
                <a:cs typeface="Arial"/>
              </a:rPr>
              <a:t>CONTENTS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lang="en-US" sz="1200" b="1" dirty="0">
                <a:latin typeface="Arial"/>
                <a:cs typeface="Arial"/>
                <a:hlinkClick r:id="rId2" action="ppaction://hlinksldjump"/>
              </a:rPr>
              <a:t>IN</a:t>
            </a:r>
            <a:r>
              <a:rPr lang="en-US" sz="1200" b="1" spc="5" dirty="0">
                <a:latin typeface="Arial"/>
                <a:cs typeface="Arial"/>
                <a:hlinkClick r:id="rId2" action="ppaction://hlinksldjump"/>
              </a:rPr>
              <a:t>T</a:t>
            </a:r>
            <a:r>
              <a:rPr lang="en-US" sz="1200" b="1" spc="-5" dirty="0">
                <a:latin typeface="Arial"/>
                <a:cs typeface="Arial"/>
                <a:hlinkClick r:id="rId2" action="ppaction://hlinksldjump"/>
              </a:rPr>
              <a:t>ROD</a:t>
            </a:r>
            <a:r>
              <a:rPr lang="en-US" sz="1200" b="1" spc="-10" dirty="0">
                <a:latin typeface="Arial"/>
                <a:cs typeface="Arial"/>
                <a:hlinkClick r:id="rId2" action="ppaction://hlinksldjump"/>
              </a:rPr>
              <a:t>U</a:t>
            </a:r>
            <a:r>
              <a:rPr lang="en-US" sz="1200" b="1" dirty="0">
                <a:latin typeface="Arial"/>
                <a:cs typeface="Arial"/>
                <a:hlinkClick r:id="rId2" action="ppaction://hlinksldjump"/>
              </a:rPr>
              <a:t>C</a:t>
            </a:r>
            <a:r>
              <a:rPr lang="en-US" sz="1200" b="1" spc="5" dirty="0">
                <a:latin typeface="Arial"/>
                <a:cs typeface="Arial"/>
                <a:hlinkClick r:id="rId2" action="ppaction://hlinksldjump"/>
              </a:rPr>
              <a:t>T</a:t>
            </a:r>
            <a:r>
              <a:rPr lang="en-US" sz="1200" b="1" spc="-10" dirty="0">
                <a:latin typeface="Arial"/>
                <a:cs typeface="Arial"/>
                <a:hlinkClick r:id="rId2" action="ppaction://hlinksldjump"/>
              </a:rPr>
              <a:t>I</a:t>
            </a:r>
            <a:r>
              <a:rPr lang="en-US" sz="1200" b="1" dirty="0">
                <a:latin typeface="Arial"/>
                <a:cs typeface="Arial"/>
                <a:hlinkClick r:id="rId2" action="ppaction://hlinksldjump"/>
              </a:rPr>
              <a:t>O</a:t>
            </a:r>
            <a:r>
              <a:rPr lang="en-US" sz="1200" b="1" spc="60" dirty="0">
                <a:latin typeface="Arial"/>
                <a:cs typeface="Arial"/>
                <a:hlinkClick r:id="rId2" action="ppaction://hlinksldjump"/>
              </a:rPr>
              <a:t>N</a:t>
            </a:r>
            <a:endParaRPr lang="en-US" sz="1200" dirty="0">
              <a:latin typeface="Arial MT"/>
              <a:cs typeface="Arial MT"/>
            </a:endParaRPr>
          </a:p>
          <a:p>
            <a:pPr marL="152400" marR="6985">
              <a:lnSpc>
                <a:spcPts val="2090"/>
              </a:lnSpc>
              <a:spcBef>
                <a:spcPts val="65"/>
              </a:spcBef>
            </a:pPr>
            <a:r>
              <a:rPr lang="en-US" sz="1200" u="sng" dirty="0">
                <a:latin typeface="Arial MT"/>
                <a:cs typeface="Arial MT"/>
              </a:rPr>
              <a:t>BUSINESS</a:t>
            </a:r>
            <a:r>
              <a:rPr lang="en-US" sz="1200" u="sng" spc="-15" dirty="0">
                <a:latin typeface="Arial MT"/>
                <a:cs typeface="Arial MT"/>
              </a:rPr>
              <a:t> </a:t>
            </a:r>
            <a:r>
              <a:rPr lang="en-US" sz="1200" u="sng" dirty="0">
                <a:latin typeface="Arial MT"/>
                <a:cs typeface="Arial MT"/>
              </a:rPr>
              <a:t>PRO</a:t>
            </a:r>
            <a:r>
              <a:rPr lang="en-US" sz="1200" u="sng" spc="-10" dirty="0">
                <a:latin typeface="Arial MT"/>
                <a:cs typeface="Arial MT"/>
              </a:rPr>
              <a:t>B</a:t>
            </a:r>
            <a:r>
              <a:rPr lang="en-US" sz="1200" u="sng" spc="-5" dirty="0">
                <a:latin typeface="Arial MT"/>
                <a:cs typeface="Arial MT"/>
              </a:rPr>
              <a:t>L</a:t>
            </a:r>
            <a:r>
              <a:rPr lang="en-US" sz="1200" u="sng" dirty="0">
                <a:latin typeface="Arial MT"/>
                <a:cs typeface="Arial MT"/>
              </a:rPr>
              <a:t>EM</a:t>
            </a:r>
            <a:r>
              <a:rPr lang="en-US" sz="1200" u="sng" spc="-10" dirty="0">
                <a:latin typeface="Arial MT"/>
                <a:cs typeface="Arial MT"/>
              </a:rPr>
              <a:t> </a:t>
            </a:r>
            <a:r>
              <a:rPr lang="en-US" sz="1200" u="sng" dirty="0">
                <a:latin typeface="Arial MT"/>
                <a:cs typeface="Arial MT"/>
              </a:rPr>
              <a:t>F</a:t>
            </a:r>
            <a:r>
              <a:rPr lang="en-US" sz="1200" u="sng" spc="-5" dirty="0">
                <a:latin typeface="Arial MT"/>
                <a:cs typeface="Arial MT"/>
              </a:rPr>
              <a:t>R</a:t>
            </a:r>
            <a:r>
              <a:rPr lang="en-US" sz="1200" u="sng" dirty="0">
                <a:latin typeface="Arial MT"/>
                <a:cs typeface="Arial MT"/>
              </a:rPr>
              <a:t>A</a:t>
            </a:r>
            <a:r>
              <a:rPr lang="en-US" sz="1200" u="sng" spc="-5" dirty="0">
                <a:latin typeface="Arial MT"/>
                <a:cs typeface="Arial MT"/>
              </a:rPr>
              <a:t>M</a:t>
            </a:r>
            <a:r>
              <a:rPr lang="en-US" sz="1200" u="sng" dirty="0">
                <a:latin typeface="Arial MT"/>
                <a:cs typeface="Arial MT"/>
              </a:rPr>
              <a:t>ING</a:t>
            </a:r>
            <a:r>
              <a:rPr lang="en-US" sz="1200" u="sng" spc="-210" dirty="0">
                <a:latin typeface="Arial MT"/>
                <a:cs typeface="Arial MT"/>
              </a:rPr>
              <a:t> </a:t>
            </a:r>
          </a:p>
          <a:p>
            <a:pPr marL="152400" marR="6985">
              <a:lnSpc>
                <a:spcPts val="2090"/>
              </a:lnSpc>
              <a:spcBef>
                <a:spcPts val="65"/>
              </a:spcBef>
            </a:pPr>
            <a:r>
              <a:rPr lang="en-US" sz="1200" u="sng" spc="-5" dirty="0">
                <a:latin typeface="Arial MT"/>
                <a:cs typeface="Arial MT"/>
              </a:rPr>
              <a:t>CONCEPTUAL BACKGROUND </a:t>
            </a:r>
            <a:r>
              <a:rPr lang="en-US" sz="1200" u="sng" dirty="0">
                <a:latin typeface="Arial MT"/>
                <a:cs typeface="Arial MT"/>
              </a:rPr>
              <a:t>OF</a:t>
            </a:r>
            <a:r>
              <a:rPr lang="en-US" sz="1200" u="sng" spc="5" dirty="0">
                <a:latin typeface="Arial MT"/>
                <a:cs typeface="Arial MT"/>
              </a:rPr>
              <a:t> </a:t>
            </a:r>
            <a:r>
              <a:rPr lang="en-US" sz="1200" u="sng" spc="-5" dirty="0">
                <a:latin typeface="Arial MT"/>
                <a:cs typeface="Arial MT"/>
              </a:rPr>
              <a:t>THE</a:t>
            </a:r>
            <a:r>
              <a:rPr lang="en-US" sz="1200" u="sng" spc="5" dirty="0">
                <a:latin typeface="Arial MT"/>
                <a:cs typeface="Arial MT"/>
              </a:rPr>
              <a:t> </a:t>
            </a:r>
            <a:r>
              <a:rPr lang="en-US" sz="1200" u="sng" spc="-5" dirty="0">
                <a:latin typeface="Arial MT"/>
                <a:cs typeface="Arial MT"/>
              </a:rPr>
              <a:t>DOMAIN</a:t>
            </a:r>
            <a:r>
              <a:rPr lang="en-US" sz="1200" u="sng" spc="10" dirty="0">
                <a:latin typeface="Arial MT"/>
                <a:cs typeface="Arial MT"/>
              </a:rPr>
              <a:t> </a:t>
            </a:r>
            <a:r>
              <a:rPr lang="en-US" sz="1200" u="sng" spc="-5" dirty="0">
                <a:latin typeface="Arial MT"/>
                <a:cs typeface="Arial MT"/>
              </a:rPr>
              <a:t>PROBLEM</a:t>
            </a:r>
            <a:r>
              <a:rPr lang="en-US" sz="1200" u="sng" spc="-140" dirty="0">
                <a:latin typeface="Arial MT"/>
                <a:cs typeface="Arial MT"/>
              </a:rPr>
              <a:t> </a:t>
            </a:r>
            <a:endParaRPr lang="en-US" sz="1200" u="sng" dirty="0">
              <a:latin typeface="Arial MT"/>
              <a:cs typeface="Arial MT"/>
            </a:endParaRPr>
          </a:p>
          <a:p>
            <a:pPr marL="152400" marR="6985">
              <a:lnSpc>
                <a:spcPts val="2080"/>
              </a:lnSpc>
              <a:spcBef>
                <a:spcPts val="15"/>
              </a:spcBef>
            </a:pPr>
            <a:r>
              <a:rPr lang="en-US" sz="1200" spc="-5" dirty="0">
                <a:latin typeface="Arial MT"/>
                <a:cs typeface="Arial MT"/>
                <a:hlinkClick r:id="rId2" action="ppaction://hlinksldjump"/>
              </a:rPr>
              <a:t>REV</a:t>
            </a:r>
            <a:r>
              <a:rPr lang="en-US" sz="1200" dirty="0">
                <a:latin typeface="Arial MT"/>
                <a:cs typeface="Arial MT"/>
                <a:hlinkClick r:id="rId2" action="ppaction://hlinksldjump"/>
              </a:rPr>
              <a:t>IEW</a:t>
            </a:r>
            <a:r>
              <a:rPr lang="en-US" sz="1200" spc="-5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lang="en-US" sz="1200" dirty="0">
                <a:latin typeface="Arial MT"/>
                <a:cs typeface="Arial MT"/>
                <a:hlinkClick r:id="rId2" action="ppaction://hlinksldjump"/>
              </a:rPr>
              <a:t>OF</a:t>
            </a:r>
            <a:r>
              <a:rPr lang="en-US" sz="1200" spc="-1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lang="en-US" sz="1200" spc="-5" dirty="0">
                <a:latin typeface="Arial MT"/>
                <a:cs typeface="Arial MT"/>
                <a:hlinkClick r:id="rId2" action="ppaction://hlinksldjump"/>
              </a:rPr>
              <a:t>L</a:t>
            </a:r>
            <a:r>
              <a:rPr lang="en-US" sz="1200" dirty="0">
                <a:latin typeface="Arial MT"/>
                <a:cs typeface="Arial MT"/>
                <a:hlinkClick r:id="rId2" action="ppaction://hlinksldjump"/>
              </a:rPr>
              <a:t>I</a:t>
            </a:r>
            <a:r>
              <a:rPr lang="en-US" sz="1200" spc="-15" dirty="0">
                <a:latin typeface="Arial MT"/>
                <a:cs typeface="Arial MT"/>
                <a:hlinkClick r:id="rId2" action="ppaction://hlinksldjump"/>
              </a:rPr>
              <a:t>T</a:t>
            </a:r>
            <a:r>
              <a:rPr lang="en-US" sz="1200" dirty="0">
                <a:latin typeface="Arial MT"/>
                <a:cs typeface="Arial MT"/>
                <a:hlinkClick r:id="rId2" action="ppaction://hlinksldjump"/>
              </a:rPr>
              <a:t>ERA</a:t>
            </a:r>
            <a:r>
              <a:rPr lang="en-US" sz="1200" spc="-15" dirty="0">
                <a:latin typeface="Arial MT"/>
                <a:cs typeface="Arial MT"/>
                <a:hlinkClick r:id="rId2" action="ppaction://hlinksldjump"/>
              </a:rPr>
              <a:t>T</a:t>
            </a:r>
            <a:r>
              <a:rPr lang="en-US" sz="1200" spc="-5" dirty="0">
                <a:latin typeface="Arial MT"/>
                <a:cs typeface="Arial MT"/>
                <a:hlinkClick r:id="rId2" action="ppaction://hlinksldjump"/>
              </a:rPr>
              <a:t>U</a:t>
            </a:r>
            <a:r>
              <a:rPr lang="en-US" sz="1200" spc="-10" dirty="0">
                <a:latin typeface="Arial MT"/>
                <a:cs typeface="Arial MT"/>
                <a:hlinkClick r:id="rId2" action="ppaction://hlinksldjump"/>
              </a:rPr>
              <a:t>R</a:t>
            </a:r>
            <a:r>
              <a:rPr lang="en-US" sz="1200" spc="30" dirty="0">
                <a:latin typeface="Arial MT"/>
                <a:cs typeface="Arial MT"/>
                <a:hlinkClick r:id="rId2" action="ppaction://hlinksldjump"/>
              </a:rPr>
              <a:t>E</a:t>
            </a:r>
            <a:endParaRPr lang="en-US" sz="1200" spc="30" dirty="0">
              <a:latin typeface="Arial MT"/>
              <a:cs typeface="Arial MT"/>
            </a:endParaRPr>
          </a:p>
          <a:p>
            <a:pPr marL="152400" marR="6985">
              <a:lnSpc>
                <a:spcPts val="2080"/>
              </a:lnSpc>
              <a:spcBef>
                <a:spcPts val="15"/>
              </a:spcBef>
            </a:pPr>
            <a:r>
              <a:rPr lang="en-US" sz="1200" spc="-5" dirty="0">
                <a:latin typeface="Arial MT"/>
                <a:cs typeface="Arial MT"/>
                <a:hlinkClick r:id="rId3" action="ppaction://hlinksldjump"/>
              </a:rPr>
              <a:t>MOTIVATION </a:t>
            </a:r>
            <a:r>
              <a:rPr lang="en-US" sz="1200" dirty="0">
                <a:latin typeface="Arial MT"/>
                <a:cs typeface="Arial MT"/>
                <a:hlinkClick r:id="rId3" action="ppaction://hlinksldjump"/>
              </a:rPr>
              <a:t>FOR</a:t>
            </a:r>
            <a:r>
              <a:rPr lang="en-US" sz="1200" spc="-15" dirty="0">
                <a:latin typeface="Arial MT"/>
                <a:cs typeface="Arial MT"/>
                <a:hlinkClick r:id="rId3" action="ppaction://hlinksldjump"/>
              </a:rPr>
              <a:t> </a:t>
            </a:r>
            <a:r>
              <a:rPr lang="en-US" sz="1200" spc="-5" dirty="0">
                <a:latin typeface="Arial MT"/>
                <a:cs typeface="Arial MT"/>
                <a:hlinkClick r:id="rId3" action="ppaction://hlinksldjump"/>
              </a:rPr>
              <a:t>THE</a:t>
            </a:r>
            <a:r>
              <a:rPr lang="en-US" sz="1200" spc="10" dirty="0">
                <a:latin typeface="Arial MT"/>
                <a:cs typeface="Arial MT"/>
                <a:hlinkClick r:id="rId3" action="ppaction://hlinksldjump"/>
              </a:rPr>
              <a:t> </a:t>
            </a:r>
            <a:r>
              <a:rPr lang="en-US" sz="1200" spc="-5" dirty="0">
                <a:latin typeface="Arial MT"/>
                <a:cs typeface="Arial MT"/>
                <a:hlinkClick r:id="rId3" action="ppaction://hlinksldjump"/>
              </a:rPr>
              <a:t>PROBLEM UNDERTAKEN</a:t>
            </a:r>
          </a:p>
          <a:p>
            <a:pPr marL="152400" marR="6985">
              <a:lnSpc>
                <a:spcPts val="2080"/>
              </a:lnSpc>
              <a:spcBef>
                <a:spcPts val="15"/>
              </a:spcBef>
            </a:pPr>
            <a:endParaRPr lang="en-US" sz="1200" b="1" spc="-5" dirty="0">
              <a:latin typeface="Arial"/>
              <a:cs typeface="Arial"/>
              <a:hlinkClick r:id="rId3" action="ppaction://hlinksldjump"/>
            </a:endParaRP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r>
              <a:rPr lang="en-US" sz="1200" b="1" spc="-5" dirty="0">
                <a:latin typeface="Arial"/>
                <a:cs typeface="Arial"/>
                <a:hlinkClick r:id="rId3" action="ppaction://hlinksldjump"/>
              </a:rPr>
              <a:t> ANALYTICAL</a:t>
            </a:r>
            <a:r>
              <a:rPr lang="en-US" sz="1200" b="1" spc="-10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lang="en-US" sz="1200" b="1" spc="-5" dirty="0">
                <a:latin typeface="Arial"/>
                <a:cs typeface="Arial"/>
                <a:hlinkClick r:id="rId3" action="ppaction://hlinksldjump"/>
              </a:rPr>
              <a:t>PROBLEM FRAMING</a:t>
            </a:r>
            <a:r>
              <a:rPr lang="en-US" sz="1200" b="1" spc="-225" dirty="0">
                <a:latin typeface="Arial"/>
                <a:cs typeface="Arial"/>
                <a:hlinkClick r:id="rId3" action="ppaction://hlinksldjump"/>
              </a:rPr>
              <a:t> </a:t>
            </a: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r>
              <a:rPr lang="en-US" sz="1200" b="1" spc="-225" dirty="0">
                <a:latin typeface="Arial"/>
                <a:cs typeface="Arial"/>
                <a:hlinkClick r:id="rId3" action="ppaction://hlinksldjump"/>
              </a:rPr>
              <a:t>          </a:t>
            </a:r>
            <a:r>
              <a:rPr lang="en-US" sz="1200" spc="-5" dirty="0">
                <a:latin typeface="Arial MT"/>
                <a:cs typeface="Arial MT"/>
                <a:hlinkClick r:id="rId3" action="ppaction://hlinksldjump"/>
              </a:rPr>
              <a:t>MATHEMATICAL/</a:t>
            </a:r>
            <a:r>
              <a:rPr lang="en-US" sz="1200" spc="5" dirty="0">
                <a:latin typeface="Arial MT"/>
                <a:cs typeface="Arial MT"/>
                <a:hlinkClick r:id="rId3" action="ppaction://hlinksldjump"/>
              </a:rPr>
              <a:t> </a:t>
            </a:r>
            <a:r>
              <a:rPr lang="en-US" sz="1200" spc="-5" dirty="0">
                <a:latin typeface="Arial MT"/>
                <a:cs typeface="Arial MT"/>
                <a:hlinkClick r:id="rId3" action="ppaction://hlinksldjump"/>
              </a:rPr>
              <a:t>ANALYTICAL</a:t>
            </a:r>
            <a:r>
              <a:rPr lang="en-US" sz="1200" spc="5" dirty="0">
                <a:latin typeface="Arial MT"/>
                <a:cs typeface="Arial MT"/>
                <a:hlinkClick r:id="rId3" action="ppaction://hlinksldjump"/>
              </a:rPr>
              <a:t> </a:t>
            </a:r>
            <a:r>
              <a:rPr lang="en-US" sz="1200" spc="-5" dirty="0">
                <a:latin typeface="Arial MT"/>
                <a:cs typeface="Arial MT"/>
                <a:hlinkClick r:id="rId3" action="ppaction://hlinksldjump"/>
              </a:rPr>
              <a:t>MODELIN</a:t>
            </a:r>
            <a:r>
              <a:rPr lang="en-US" sz="1200" spc="-5" dirty="0">
                <a:latin typeface="Arial 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 OF THE PROBLEM</a:t>
            </a:r>
            <a:endParaRPr lang="en-US" sz="1200" spc="-5" dirty="0">
              <a:latin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u="sng" spc="-5" dirty="0">
                <a:latin typeface="Arial MT"/>
              </a:rPr>
              <a:t>    </a:t>
            </a:r>
            <a:r>
              <a:rPr lang="en-IN" sz="1200" u="sng" spc="-5" dirty="0">
                <a:latin typeface="Arial MT"/>
              </a:rPr>
              <a:t>DATA SOURCES AND QUESTIONS </a:t>
            </a: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r>
              <a:rPr lang="en-US" sz="1200" u="sng" spc="-170" dirty="0">
                <a:latin typeface="Arial MT"/>
                <a:cs typeface="Arial MT"/>
              </a:rPr>
              <a:t>     </a:t>
            </a:r>
            <a:endParaRPr lang="en-US" sz="1200" b="1" u="sng" dirty="0">
              <a:latin typeface="Arial MT"/>
              <a:cs typeface="Arial MT"/>
            </a:endParaRP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r>
              <a:rPr lang="en-US" sz="1200" b="1" u="sng" dirty="0">
                <a:latin typeface="Arial MT"/>
                <a:cs typeface="Arial MT"/>
              </a:rPr>
              <a:t>EDA STEPS AND VISUALIZATION</a:t>
            </a:r>
            <a:endParaRPr lang="en-US" sz="1200" b="1" dirty="0">
              <a:latin typeface="Arial"/>
              <a:cs typeface="Arial"/>
              <a:hlinkClick r:id="rId4" action="ppaction://hlinksldjump"/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b="1" spc="-105" dirty="0">
                <a:latin typeface="Arial"/>
                <a:cs typeface="Arial"/>
                <a:hlinkClick r:id="rId4" action="ppaction://hlinksldjump"/>
              </a:rPr>
              <a:t>    </a:t>
            </a:r>
            <a:r>
              <a:rPr lang="en-US" sz="1200" spc="-5" dirty="0">
                <a:latin typeface="Arial MT"/>
                <a:cs typeface="Arial MT"/>
                <a:hlinkClick r:id="rId4" action="ppaction://hlinksldjump"/>
              </a:rPr>
              <a:t>IMPORT NECESSARY PACKAGES</a:t>
            </a:r>
            <a:endParaRPr lang="en-US" sz="1200" dirty="0">
              <a:latin typeface="Arial MT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dirty="0">
                <a:latin typeface="Arial 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UNDERSTAND DATA STRUCTURE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dirty="0">
                <a:latin typeface="Arial 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CLEAN THE DATA</a:t>
            </a: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dirty="0">
                <a:latin typeface="Arial 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DESCRIPTIVE ANALYSIS</a:t>
            </a:r>
            <a:endParaRPr lang="en-US" sz="1200" dirty="0">
              <a:latin typeface="Arial MT"/>
            </a:endParaRPr>
          </a:p>
          <a:p>
            <a:pPr marL="152400" marR="6985" indent="-140335">
              <a:lnSpc>
                <a:spcPts val="2090"/>
              </a:lnSpc>
              <a:spcBef>
                <a:spcPts val="65"/>
              </a:spcBef>
            </a:pPr>
            <a:r>
              <a:rPr lang="en-US" sz="1200" dirty="0">
                <a:latin typeface="Arial MT"/>
              </a:rPr>
              <a:t>   VISUALIZATION</a:t>
            </a: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endParaRPr lang="en-US" sz="1200" b="1" spc="-5" dirty="0">
              <a:latin typeface="Arial MT"/>
              <a:cs typeface="Arial"/>
              <a:hlinkClick r:id="rId5" action="ppaction://hlinksldjump"/>
            </a:endParaRPr>
          </a:p>
          <a:p>
            <a:pPr marL="152400" marR="6985" indent="-140335">
              <a:lnSpc>
                <a:spcPts val="2000"/>
              </a:lnSpc>
              <a:spcBef>
                <a:spcPts val="80"/>
              </a:spcBef>
            </a:pPr>
            <a:r>
              <a:rPr lang="en-US" sz="1200" b="1" spc="-5" dirty="0">
                <a:latin typeface="Arial"/>
                <a:cs typeface="Arial"/>
                <a:hlinkClick r:id="rId5" action="ppaction://hlinksldjump"/>
              </a:rPr>
              <a:t>CON</a:t>
            </a:r>
            <a:r>
              <a:rPr lang="en-US" sz="1200" b="1" spc="-10" dirty="0">
                <a:latin typeface="Arial"/>
                <a:cs typeface="Arial"/>
                <a:hlinkClick r:id="rId5" action="ppaction://hlinksldjump"/>
              </a:rPr>
              <a:t>C</a:t>
            </a:r>
            <a:r>
              <a:rPr lang="en-US" sz="1200" b="1" dirty="0">
                <a:latin typeface="Arial"/>
                <a:cs typeface="Arial"/>
                <a:hlinkClick r:id="rId5" action="ppaction://hlinksldjump"/>
              </a:rPr>
              <a:t>L</a:t>
            </a:r>
            <a:r>
              <a:rPr lang="en-US" sz="1200" b="1" spc="-5" dirty="0">
                <a:latin typeface="Arial"/>
                <a:cs typeface="Arial"/>
                <a:hlinkClick r:id="rId5" action="ppaction://hlinksldjump"/>
              </a:rPr>
              <a:t>U</a:t>
            </a:r>
            <a:r>
              <a:rPr lang="en-US" sz="1200" b="1" dirty="0">
                <a:latin typeface="Arial"/>
                <a:cs typeface="Arial"/>
                <a:hlinkClick r:id="rId5" action="ppaction://hlinksldjump"/>
              </a:rPr>
              <a:t>SIO</a:t>
            </a:r>
            <a:r>
              <a:rPr lang="en-US" sz="1200" b="1" spc="-5" dirty="0">
                <a:latin typeface="Arial"/>
                <a:cs typeface="Arial"/>
                <a:hlinkClick r:id="rId5" action="ppaction://hlinksldjump"/>
              </a:rPr>
              <a:t>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871737"/>
            <a:ext cx="196215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i="1" spc="65" dirty="0">
                <a:latin typeface="Arial"/>
                <a:cs typeface="Arial"/>
              </a:rPr>
              <a:t>Flip</a:t>
            </a:r>
            <a:r>
              <a:rPr sz="1250" i="1" spc="145" dirty="0">
                <a:latin typeface="Arial"/>
                <a:cs typeface="Arial"/>
              </a:rPr>
              <a:t> </a:t>
            </a:r>
            <a:r>
              <a:rPr sz="1250" i="1" spc="100" dirty="0">
                <a:latin typeface="Arial"/>
                <a:cs typeface="Arial"/>
              </a:rPr>
              <a:t>Robo</a:t>
            </a:r>
            <a:r>
              <a:rPr sz="1250" i="1" spc="150" dirty="0">
                <a:latin typeface="Arial"/>
                <a:cs typeface="Arial"/>
              </a:rPr>
              <a:t> </a:t>
            </a:r>
            <a:r>
              <a:rPr sz="1250" i="1" spc="85" dirty="0">
                <a:latin typeface="Arial"/>
                <a:cs typeface="Arial"/>
              </a:rPr>
              <a:t>Technologies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00" y="977645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500" y="316865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526A0EC-436B-4A6A-844D-2F1C5C3DB8EC}"/>
              </a:ext>
            </a:extLst>
          </p:cNvPr>
          <p:cNvSpPr txBox="1"/>
          <p:nvPr/>
        </p:nvSpPr>
        <p:spPr>
          <a:xfrm>
            <a:off x="508000" y="549275"/>
            <a:ext cx="169003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b="1" i="1" spc="-5" dirty="0">
                <a:latin typeface="Arial"/>
                <a:cs typeface="Arial"/>
              </a:rPr>
              <a:t>VISUALIZATIONS:-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2721814-CBF4-4B03-BD66-52DB16732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99" y="816885"/>
            <a:ext cx="52587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Female    181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Male       88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Name: gender, type: int64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70">
            <a:extLst>
              <a:ext uri="{FF2B5EF4-FFF2-40B4-BE49-F238E27FC236}">
                <a16:creationId xmlns:a16="http://schemas.microsoft.com/office/drawing/2014/main" id="{24CC69F8-065B-4A2A-A965-DEFBFDA2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2" y="2104021"/>
            <a:ext cx="3403600" cy="22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294D81F7-F773-44C1-AC01-32994FCCB5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8035" y="4279098"/>
            <a:ext cx="525870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******************************************************************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D5CB5A-C7A2-4E96-BBCB-8D22A26EF9C9}"/>
              </a:ext>
            </a:extLst>
          </p:cNvPr>
          <p:cNvSpPr txBox="1"/>
          <p:nvPr/>
        </p:nvSpPr>
        <p:spPr>
          <a:xfrm>
            <a:off x="660400" y="5125395"/>
            <a:ext cx="3785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31-40 years           81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21-30 years           79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41-50 years           70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 than 20 years    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 years and above    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age, </a:t>
            </a:r>
            <a:r>
              <a:rPr lang="en-IN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IN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int64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2C5AC3-68F2-43F0-A50F-B2F6A48B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6700396"/>
            <a:ext cx="4329177" cy="293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57104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3215" y="246887"/>
            <a:ext cx="6934200" cy="10066020"/>
            <a:chOff x="323215" y="323087"/>
            <a:chExt cx="6934200" cy="10066020"/>
          </a:xfrm>
        </p:grpSpPr>
        <p:sp>
          <p:nvSpPr>
            <p:cNvPr id="4" name="object 4"/>
            <p:cNvSpPr/>
            <p:nvPr/>
          </p:nvSpPr>
          <p:spPr>
            <a:xfrm>
              <a:off x="323215" y="323087"/>
              <a:ext cx="6934200" cy="10066020"/>
            </a:xfrm>
            <a:custGeom>
              <a:avLst/>
              <a:gdLst/>
              <a:ahLst/>
              <a:cxnLst/>
              <a:rect l="l" t="t" r="r" b="b"/>
              <a:pathLst>
                <a:path w="6934200" h="10066020">
                  <a:moveTo>
                    <a:pt x="6903720" y="12700"/>
                  </a:moveTo>
                  <a:lnTo>
                    <a:pt x="6897370" y="12700"/>
                  </a:lnTo>
                  <a:lnTo>
                    <a:pt x="6897370" y="19050"/>
                  </a:lnTo>
                  <a:lnTo>
                    <a:pt x="6897370" y="10029190"/>
                  </a:lnTo>
                  <a:lnTo>
                    <a:pt x="18415" y="10029190"/>
                  </a:lnTo>
                  <a:lnTo>
                    <a:pt x="18415" y="19050"/>
                  </a:lnTo>
                  <a:lnTo>
                    <a:pt x="6897370" y="19050"/>
                  </a:lnTo>
                  <a:lnTo>
                    <a:pt x="6897370" y="12700"/>
                  </a:lnTo>
                  <a:lnTo>
                    <a:pt x="12065" y="12700"/>
                  </a:lnTo>
                  <a:lnTo>
                    <a:pt x="12065" y="19050"/>
                  </a:lnTo>
                  <a:lnTo>
                    <a:pt x="12065" y="10029190"/>
                  </a:lnTo>
                  <a:lnTo>
                    <a:pt x="12065" y="10035540"/>
                  </a:lnTo>
                  <a:lnTo>
                    <a:pt x="6903720" y="10035540"/>
                  </a:lnTo>
                  <a:lnTo>
                    <a:pt x="6903720" y="10029317"/>
                  </a:lnTo>
                  <a:lnTo>
                    <a:pt x="6903720" y="10029190"/>
                  </a:lnTo>
                  <a:lnTo>
                    <a:pt x="6903720" y="19050"/>
                  </a:lnTo>
                  <a:lnTo>
                    <a:pt x="6903720" y="18542"/>
                  </a:lnTo>
                  <a:lnTo>
                    <a:pt x="6903720" y="12700"/>
                  </a:lnTo>
                  <a:close/>
                </a:path>
                <a:path w="6934200" h="10066020">
                  <a:moveTo>
                    <a:pt x="6934200" y="18542"/>
                  </a:moveTo>
                  <a:lnTo>
                    <a:pt x="6915785" y="18542"/>
                  </a:lnTo>
                  <a:lnTo>
                    <a:pt x="6915785" y="127"/>
                  </a:lnTo>
                  <a:lnTo>
                    <a:pt x="6909435" y="127"/>
                  </a:lnTo>
                  <a:lnTo>
                    <a:pt x="690943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0041890"/>
                  </a:lnTo>
                  <a:lnTo>
                    <a:pt x="0" y="10048240"/>
                  </a:lnTo>
                  <a:lnTo>
                    <a:pt x="18415" y="10048240"/>
                  </a:lnTo>
                  <a:lnTo>
                    <a:pt x="18415" y="10066020"/>
                  </a:lnTo>
                  <a:lnTo>
                    <a:pt x="6934200" y="10066020"/>
                  </a:lnTo>
                  <a:lnTo>
                    <a:pt x="6934200" y="10048240"/>
                  </a:lnTo>
                  <a:lnTo>
                    <a:pt x="6934200" y="10041890"/>
                  </a:lnTo>
                  <a:lnTo>
                    <a:pt x="5715" y="10041890"/>
                  </a:lnTo>
                  <a:lnTo>
                    <a:pt x="5715" y="6350"/>
                  </a:lnTo>
                  <a:lnTo>
                    <a:pt x="6909435" y="6350"/>
                  </a:lnTo>
                  <a:lnTo>
                    <a:pt x="6909435" y="10041382"/>
                  </a:lnTo>
                  <a:lnTo>
                    <a:pt x="6915785" y="10041382"/>
                  </a:lnTo>
                  <a:lnTo>
                    <a:pt x="6934200" y="10041382"/>
                  </a:lnTo>
                  <a:lnTo>
                    <a:pt x="6934200" y="18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8375" y="977772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995" y="1235075"/>
              <a:ext cx="5913119" cy="4343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649" y="6224241"/>
              <a:ext cx="6039180" cy="103067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6440" y="520559"/>
            <a:ext cx="1296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-5" dirty="0">
                <a:latin typeface="Arial"/>
                <a:cs typeface="Arial"/>
              </a:rPr>
              <a:t>VISUALIZATIONS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8375" y="971676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647" y="968111"/>
            <a:ext cx="5572504" cy="35131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930" y="4848771"/>
            <a:ext cx="6014307" cy="34141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0973" y="8543970"/>
            <a:ext cx="5384669" cy="5297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927100" y="975360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42" y="907247"/>
              <a:ext cx="6019266" cy="17032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930" y="2774862"/>
              <a:ext cx="6014307" cy="43515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300" y="7411338"/>
              <a:ext cx="6115050" cy="8611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968375" y="972438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00" y="1007109"/>
              <a:ext cx="6115050" cy="47701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301" y="5994882"/>
              <a:ext cx="5970048" cy="14046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968375" y="976248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654" y="1090361"/>
              <a:ext cx="5572172" cy="42660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793" y="5787277"/>
              <a:ext cx="5999482" cy="35368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0249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111" y="912322"/>
              <a:ext cx="6039180" cy="4576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975" y="6118224"/>
              <a:ext cx="5607050" cy="29862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505" y="952499"/>
              <a:ext cx="5474208" cy="33648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577714"/>
              <a:ext cx="5760847" cy="44678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36082" cy="2819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956684"/>
              <a:ext cx="5739130" cy="45314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34050" cy="4009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131434"/>
              <a:ext cx="4859020" cy="32193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20" y="983614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771265"/>
            <a:ext cx="5170805" cy="114236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b="1" i="1" spc="-5" dirty="0">
                <a:solidFill>
                  <a:srgbClr val="001F5F"/>
                </a:solidFill>
                <a:latin typeface="Arial"/>
                <a:cs typeface="Arial"/>
              </a:rPr>
              <a:t>INTRODUCTION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200" b="1" i="1" spc="-5" dirty="0">
                <a:latin typeface="Arial"/>
                <a:cs typeface="Arial"/>
              </a:rPr>
              <a:t>BUSINESS</a:t>
            </a:r>
            <a:r>
              <a:rPr sz="1200" b="1" i="1" spc="-2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PROBLEM</a:t>
            </a:r>
            <a:r>
              <a:rPr sz="1200" b="1" i="1" spc="-4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FRAMING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43300"/>
              </a:lnSpc>
              <a:spcBef>
                <a:spcPts val="35"/>
              </a:spcBef>
            </a:pP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objective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was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perform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extensive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analysis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given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dataset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valuable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insights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will</a:t>
            </a:r>
            <a:r>
              <a:rPr sz="1200" dirty="0">
                <a:latin typeface="Arial MT"/>
                <a:cs typeface="Arial MT"/>
              </a:rPr>
              <a:t> help</a:t>
            </a:r>
            <a:r>
              <a:rPr sz="1200" spc="-5" dirty="0">
                <a:latin typeface="Arial MT"/>
                <a:cs typeface="Arial MT"/>
              </a:rPr>
              <a:t> 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004" y="2349753"/>
            <a:ext cx="5760720" cy="21355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60"/>
              </a:spcBef>
            </a:pPr>
            <a:r>
              <a:rPr sz="1200" b="1" i="1" spc="-5" dirty="0">
                <a:latin typeface="Arial"/>
                <a:cs typeface="Arial"/>
              </a:rPr>
              <a:t>CONCEPTUAL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BACKGROUND</a:t>
            </a:r>
            <a:r>
              <a:rPr sz="1200" b="1" i="1" dirty="0">
                <a:latin typeface="Arial"/>
                <a:cs typeface="Arial"/>
              </a:rPr>
              <a:t> OF</a:t>
            </a:r>
            <a:r>
              <a:rPr sz="1200" b="1" i="1" spc="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THE</a:t>
            </a:r>
            <a:r>
              <a:rPr sz="1200" b="1" i="1" spc="1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DOMAIN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PROBLEM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143600"/>
              </a:lnSpc>
              <a:spcBef>
                <a:spcPts val="30"/>
              </a:spcBef>
            </a:pP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emerged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most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factors</a:t>
            </a:r>
            <a:r>
              <a:rPr sz="1200" dirty="0">
                <a:latin typeface="Arial MT"/>
                <a:cs typeface="Arial MT"/>
              </a:rPr>
              <a:t> that</a:t>
            </a:r>
            <a:r>
              <a:rPr lang="en-IN"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guarantee the success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lang="en-IN"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online store;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has been posited as a key stimulant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lang="en-IN"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purchase,</a:t>
            </a:r>
            <a:r>
              <a:rPr sz="1200" spc="1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repurchase</a:t>
            </a:r>
            <a:r>
              <a:rPr sz="1200" spc="1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intentions</a:t>
            </a:r>
            <a:r>
              <a:rPr sz="1200" spc="1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1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loyalty.</a:t>
            </a:r>
            <a:r>
              <a:rPr sz="1200" spc="19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1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comprehensive</a:t>
            </a:r>
            <a:r>
              <a:rPr sz="1200" spc="1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review</a:t>
            </a:r>
            <a:r>
              <a:rPr sz="1200" spc="1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lang="en-IN"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literature, theories and models have been carried out to propose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models </a:t>
            </a:r>
            <a:r>
              <a:rPr sz="1200" spc="20" dirty="0">
                <a:latin typeface="Arial MT"/>
                <a:cs typeface="Arial MT"/>
              </a:rPr>
              <a:t>for</a:t>
            </a:r>
            <a:r>
              <a:rPr lang="en-IN" sz="1200" spc="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activation </a:t>
            </a:r>
            <a:r>
              <a:rPr sz="1200" spc="-10" dirty="0">
                <a:latin typeface="Arial MT"/>
                <a:cs typeface="Arial MT"/>
              </a:rPr>
              <a:t>and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retention. Five </a:t>
            </a:r>
            <a:r>
              <a:rPr sz="1200" dirty="0">
                <a:latin typeface="Arial MT"/>
                <a:cs typeface="Arial MT"/>
              </a:rPr>
              <a:t>major </a:t>
            </a:r>
            <a:r>
              <a:rPr sz="1200" spc="-5" dirty="0">
                <a:latin typeface="Arial MT"/>
                <a:cs typeface="Arial MT"/>
              </a:rPr>
              <a:t>factors that contributed to the</a:t>
            </a:r>
            <a:r>
              <a:rPr lang="en-IN" sz="1200" spc="-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success of </a:t>
            </a:r>
            <a:r>
              <a:rPr sz="1200" spc="-1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e-commerce store have </a:t>
            </a:r>
            <a:r>
              <a:rPr sz="1200" spc="-10" dirty="0">
                <a:latin typeface="Arial MT"/>
                <a:cs typeface="Arial MT"/>
              </a:rPr>
              <a:t>been </a:t>
            </a:r>
            <a:r>
              <a:rPr sz="1200" spc="-5" dirty="0">
                <a:latin typeface="Arial MT"/>
                <a:cs typeface="Arial MT"/>
              </a:rPr>
              <a:t>identified </a:t>
            </a:r>
            <a:r>
              <a:rPr sz="1200" dirty="0">
                <a:latin typeface="Arial MT"/>
                <a:cs typeface="Arial MT"/>
              </a:rPr>
              <a:t>as </a:t>
            </a:r>
            <a:r>
              <a:rPr sz="1200" spc="-5" dirty="0">
                <a:latin typeface="Arial MT"/>
                <a:cs typeface="Arial MT"/>
              </a:rPr>
              <a:t>service quality, system</a:t>
            </a:r>
            <a:r>
              <a:rPr lang="en-IN" sz="1200" spc="-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quality, information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quality,</a:t>
            </a:r>
            <a:r>
              <a:rPr sz="1200" dirty="0">
                <a:latin typeface="Arial MT"/>
                <a:cs typeface="Arial MT"/>
              </a:rPr>
              <a:t> trust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net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benefit.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922392"/>
            <a:ext cx="5765165" cy="4771178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60"/>
              </a:spcBef>
            </a:pPr>
            <a:r>
              <a:rPr sz="1200" b="1" i="1" dirty="0">
                <a:latin typeface="Arial"/>
                <a:cs typeface="Arial"/>
              </a:rPr>
              <a:t>REVIEW</a:t>
            </a:r>
            <a:r>
              <a:rPr sz="1200" b="1" i="1" spc="-65" dirty="0">
                <a:latin typeface="Arial"/>
                <a:cs typeface="Arial"/>
              </a:rPr>
              <a:t> </a:t>
            </a:r>
            <a:r>
              <a:rPr sz="1200" b="1" i="1" dirty="0">
                <a:latin typeface="Arial"/>
                <a:cs typeface="Arial"/>
              </a:rPr>
              <a:t>OF</a:t>
            </a:r>
            <a:r>
              <a:rPr sz="1200" b="1" i="1" spc="-50" dirty="0">
                <a:latin typeface="Arial"/>
                <a:cs typeface="Arial"/>
              </a:rPr>
              <a:t> </a:t>
            </a:r>
            <a:r>
              <a:rPr sz="1200" b="1" i="1" spc="-5" dirty="0">
                <a:latin typeface="Arial"/>
                <a:cs typeface="Arial"/>
              </a:rPr>
              <a:t>LITERATURE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143700"/>
              </a:lnSpc>
              <a:spcBef>
                <a:spcPts val="35"/>
              </a:spcBef>
            </a:pPr>
            <a:r>
              <a:rPr sz="1200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today’s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challenging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economy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competitive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world,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 </a:t>
            </a:r>
            <a:r>
              <a:rPr sz="1200" dirty="0">
                <a:latin typeface="Arial MT"/>
                <a:cs typeface="Arial MT"/>
              </a:rPr>
              <a:t> customer base </a:t>
            </a:r>
            <a:r>
              <a:rPr sz="1200" spc="-5" dirty="0">
                <a:latin typeface="Arial MT"/>
                <a:cs typeface="Arial MT"/>
              </a:rPr>
              <a:t>is critical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lang="en-IN" sz="1200" spc="-5" dirty="0">
                <a:latin typeface="Arial MT"/>
                <a:cs typeface="Arial MT"/>
              </a:rPr>
              <a:t>organizational</a:t>
            </a:r>
            <a:r>
              <a:rPr sz="1200" spc="-5" dirty="0">
                <a:latin typeface="Arial MT"/>
                <a:cs typeface="Arial MT"/>
              </a:rPr>
              <a:t> success. </a:t>
            </a:r>
            <a:r>
              <a:rPr sz="1200" dirty="0">
                <a:latin typeface="Arial MT"/>
                <a:cs typeface="Arial MT"/>
              </a:rPr>
              <a:t>If </a:t>
            </a:r>
            <a:r>
              <a:rPr sz="1200" spc="-5" dirty="0">
                <a:latin typeface="Arial MT"/>
                <a:cs typeface="Arial MT"/>
              </a:rPr>
              <a:t>the company doesn’t give their 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some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good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reason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stay,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lang="en-IN" sz="1200" spc="5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organization’s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competitors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give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customer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reason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leave.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 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customer satisfaction drive </a:t>
            </a:r>
            <a:r>
              <a:rPr sz="1200" dirty="0">
                <a:latin typeface="Arial MT"/>
                <a:cs typeface="Arial MT"/>
              </a:rPr>
              <a:t> profits. </a:t>
            </a:r>
            <a:r>
              <a:rPr sz="1200" spc="-5" dirty="0">
                <a:latin typeface="Arial MT"/>
                <a:cs typeface="Arial MT"/>
              </a:rPr>
              <a:t>It’s far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less expensive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-5" dirty="0">
                <a:latin typeface="Arial MT"/>
                <a:cs typeface="Arial MT"/>
              </a:rPr>
              <a:t>cultivate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lang="en-IN" sz="120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organization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existing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 base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sell more service to </a:t>
            </a:r>
            <a:r>
              <a:rPr sz="1200" spc="-1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customer </a:t>
            </a:r>
            <a:r>
              <a:rPr sz="1200" spc="-10" dirty="0">
                <a:latin typeface="Arial MT"/>
                <a:cs typeface="Arial MT"/>
              </a:rPr>
              <a:t>than </a:t>
            </a:r>
            <a:r>
              <a:rPr lang="en-IN" sz="1200" dirty="0">
                <a:latin typeface="Arial MT"/>
                <a:cs typeface="Arial MT"/>
              </a:rPr>
              <a:t>it’s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-5" dirty="0">
                <a:latin typeface="Arial MT"/>
                <a:cs typeface="Arial MT"/>
              </a:rPr>
              <a:t>seek new, </a:t>
            </a:r>
            <a:r>
              <a:rPr sz="1200" dirty="0">
                <a:latin typeface="Arial MT"/>
                <a:cs typeface="Arial MT"/>
              </a:rPr>
              <a:t>single-transaction </a:t>
            </a:r>
            <a:r>
              <a:rPr sz="1200" spc="-5" dirty="0">
                <a:latin typeface="Arial MT"/>
                <a:cs typeface="Arial MT"/>
              </a:rPr>
              <a:t>customers.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Most surveys across industries </a:t>
            </a:r>
            <a:r>
              <a:rPr lang="en-IN" sz="1200" spc="-5" dirty="0">
                <a:latin typeface="Arial MT"/>
                <a:cs typeface="Arial MT"/>
              </a:rPr>
              <a:t>show</a:t>
            </a:r>
            <a:r>
              <a:rPr sz="1200" spc="-5" dirty="0">
                <a:latin typeface="Arial MT"/>
                <a:cs typeface="Arial MT"/>
              </a:rPr>
              <a:t> that keeping one existing customer is five to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seven times more profitable than attracting one new customer.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customer-focused</a:t>
            </a:r>
            <a:r>
              <a:rPr lang="en-IN" sz="1200" spc="-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approach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among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its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employees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still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present.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this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era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intense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competition</a:t>
            </a:r>
            <a:r>
              <a:rPr lang="en-IN" sz="1200" spc="-5" dirty="0">
                <a:latin typeface="Arial MT"/>
                <a:cs typeface="Arial MT"/>
              </a:rPr>
              <a:t>. 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2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very</a:t>
            </a:r>
            <a:r>
              <a:rPr sz="1200" spc="2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spc="2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2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any</a:t>
            </a:r>
            <a:r>
              <a:rPr sz="1200" spc="2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spc="2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company</a:t>
            </a:r>
            <a:r>
              <a:rPr sz="1200" spc="2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2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understand</a:t>
            </a:r>
            <a:r>
              <a:rPr sz="1200" spc="2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204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merely</a:t>
            </a:r>
            <a:r>
              <a:rPr sz="1200" spc="2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acquiring</a:t>
            </a:r>
            <a:endParaRPr sz="1200" dirty="0">
              <a:latin typeface="Arial MT"/>
              <a:cs typeface="Arial MT"/>
            </a:endParaRPr>
          </a:p>
          <a:p>
            <a:pPr marL="12700" marR="5715" algn="just">
              <a:lnSpc>
                <a:spcPct val="143800"/>
              </a:lnSpc>
              <a:spcBef>
                <a:spcPts val="5"/>
              </a:spcBef>
            </a:pP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is not sufficient because there is a direct link between customer retention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 time and profitability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-5" dirty="0">
                <a:latin typeface="Arial MT"/>
                <a:cs typeface="Arial MT"/>
              </a:rPr>
              <a:t>growth. Customer retention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 great extent depends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 service quality and customer satisfaction. Complaints are </a:t>
            </a:r>
            <a:r>
              <a:rPr lang="en-IN" sz="1200" spc="-5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natural </a:t>
            </a:r>
            <a:r>
              <a:rPr sz="1200" dirty="0">
                <a:latin typeface="Arial MT"/>
                <a:cs typeface="Arial MT"/>
              </a:rPr>
              <a:t>part of </a:t>
            </a:r>
            <a:r>
              <a:rPr sz="1200" spc="-5" dirty="0">
                <a:latin typeface="Arial MT"/>
                <a:cs typeface="Arial MT"/>
              </a:rPr>
              <a:t>any service </a:t>
            </a:r>
            <a:r>
              <a:rPr sz="1200" dirty="0">
                <a:latin typeface="Arial MT"/>
                <a:cs typeface="Arial MT"/>
              </a:rPr>
              <a:t> activity </a:t>
            </a:r>
            <a:r>
              <a:rPr sz="1200" spc="-5" dirty="0">
                <a:latin typeface="Arial MT"/>
                <a:cs typeface="Arial MT"/>
              </a:rPr>
              <a:t>as mistakes </a:t>
            </a:r>
            <a:r>
              <a:rPr sz="1200" spc="-10" dirty="0">
                <a:latin typeface="Arial MT"/>
                <a:cs typeface="Arial MT"/>
              </a:rPr>
              <a:t>are </a:t>
            </a:r>
            <a:r>
              <a:rPr sz="1200" spc="-5" dirty="0">
                <a:latin typeface="Arial MT"/>
                <a:cs typeface="Arial MT"/>
              </a:rPr>
              <a:t>an unavoidable feature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all human </a:t>
            </a:r>
            <a:r>
              <a:rPr lang="en-IN" sz="1200" spc="-5" dirty="0">
                <a:latin typeface="Arial MT"/>
                <a:cs typeface="Arial MT"/>
              </a:rPr>
              <a:t>endeavoured</a:t>
            </a:r>
            <a:r>
              <a:rPr sz="1200" spc="-5" dirty="0">
                <a:latin typeface="Arial MT"/>
                <a:cs typeface="Arial MT"/>
              </a:rPr>
              <a:t> thus also of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recovery.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recovery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putting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things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right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after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something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wrong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delivery.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maintenance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continuous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trading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relationships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14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</a:t>
            </a:r>
            <a:r>
              <a:rPr sz="1200" spc="1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term.</a:t>
            </a:r>
            <a:endParaRPr sz="1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040630" cy="32193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12919"/>
              <a:ext cx="5224018" cy="33813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424932" cy="33695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444364"/>
              <a:ext cx="5206492" cy="33369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4661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134" y="1003299"/>
              <a:ext cx="4997958" cy="316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562474"/>
              <a:ext cx="5701792" cy="46012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66181" cy="42895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205" y="5457189"/>
              <a:ext cx="5157470" cy="33121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497830" cy="35774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671694"/>
              <a:ext cx="5711825" cy="440105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128262" cy="15148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2614294"/>
              <a:ext cx="4977511" cy="318643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74690" cy="4165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224144"/>
              <a:ext cx="5257800" cy="37877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879" y="902207"/>
              <a:ext cx="4697349" cy="11628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2371724"/>
              <a:ext cx="5445759" cy="3430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5970269"/>
              <a:ext cx="5248148" cy="329819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57417" cy="37901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864099"/>
              <a:ext cx="3787013" cy="12865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302631" cy="38435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944109"/>
              <a:ext cx="3952748" cy="12109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675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00862"/>
            <a:ext cx="5767070" cy="8904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  <a:spcBef>
                <a:spcPts val="95"/>
              </a:spcBef>
            </a:pP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mirror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image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defection.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equivalent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low defection. In an industry where there are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multiple purchases over </a:t>
            </a:r>
            <a:r>
              <a:rPr sz="1200" dirty="0">
                <a:latin typeface="Arial MT"/>
                <a:cs typeface="Arial MT"/>
              </a:rPr>
              <a:t> the </a:t>
            </a:r>
            <a:r>
              <a:rPr sz="1200" spc="-5" dirty="0">
                <a:latin typeface="Arial MT"/>
                <a:cs typeface="Arial MT"/>
              </a:rPr>
              <a:t>years, </a:t>
            </a:r>
            <a:r>
              <a:rPr lang="en-IN" sz="1200" spc="-5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organization’s</a:t>
            </a:r>
            <a:r>
              <a:rPr sz="1200" dirty="0">
                <a:latin typeface="Arial MT"/>
                <a:cs typeface="Arial MT"/>
              </a:rPr>
              <a:t> entire </a:t>
            </a:r>
            <a:r>
              <a:rPr sz="1200" spc="-5" dirty="0">
                <a:latin typeface="Arial MT"/>
                <a:cs typeface="Arial MT"/>
              </a:rPr>
              <a:t>team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</a:t>
            </a:r>
            <a:r>
              <a:rPr sz="1200" dirty="0">
                <a:latin typeface="Arial MT"/>
                <a:cs typeface="Arial MT"/>
              </a:rPr>
              <a:t> be very </a:t>
            </a:r>
            <a:r>
              <a:rPr sz="1200" spc="-5" dirty="0">
                <a:latin typeface="Arial MT"/>
                <a:cs typeface="Arial MT"/>
              </a:rPr>
              <a:t>focused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those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customers:</a:t>
            </a:r>
          </a:p>
          <a:p>
            <a:pPr>
              <a:lnSpc>
                <a:spcPct val="100000"/>
              </a:lnSpc>
            </a:pPr>
            <a:endParaRPr sz="1250" dirty="0">
              <a:latin typeface="Arial MT"/>
              <a:cs typeface="Arial MT"/>
            </a:endParaRPr>
          </a:p>
          <a:p>
            <a:pPr marL="469265" indent="-306705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Delivering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that’s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consistent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your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proposition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brand</a:t>
            </a:r>
            <a:r>
              <a:rPr lang="en-IN" sz="1200" spc="-5" dirty="0"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469265" indent="-340360">
              <a:lnSpc>
                <a:spcPct val="100000"/>
              </a:lnSpc>
              <a:spcBef>
                <a:spcPts val="620"/>
              </a:spcBef>
              <a:buAutoNum type="romanLcPeriod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Cross-selling,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up-selling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asking</a:t>
            </a:r>
            <a:r>
              <a:rPr sz="1200" dirty="0">
                <a:latin typeface="Arial MT"/>
                <a:cs typeface="Arial MT"/>
              </a:rPr>
              <a:t> for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referrals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existing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lang="en-IN" sz="1200" spc="-5" dirty="0"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469265" indent="-374015">
              <a:lnSpc>
                <a:spcPct val="100000"/>
              </a:lnSpc>
              <a:spcBef>
                <a:spcPts val="640"/>
              </a:spcBef>
              <a:buAutoNum type="romanLcPeriod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Developing programs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loyalty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decrease turnover</a:t>
            </a:r>
            <a:r>
              <a:rPr lang="en-IN" sz="1200" spc="-5" dirty="0"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469265" indent="-382905">
              <a:lnSpc>
                <a:spcPct val="100000"/>
              </a:lnSpc>
              <a:spcBef>
                <a:spcPts val="620"/>
              </a:spcBef>
              <a:buAutoNum type="romanLcPeriod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Prioritizing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major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focus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your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annual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marketing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plan.</a:t>
            </a:r>
            <a:endParaRPr sz="1200" dirty="0">
              <a:latin typeface="Arial MT"/>
              <a:cs typeface="Arial MT"/>
            </a:endParaRPr>
          </a:p>
          <a:p>
            <a:pPr marL="469265" marR="13335" indent="-349250">
              <a:lnSpc>
                <a:spcPct val="143300"/>
              </a:lnSpc>
              <a:spcBef>
                <a:spcPts val="15"/>
              </a:spcBef>
              <a:buAutoNum type="romanLcPeriod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Knowing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lifetime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different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segments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using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lang="en-IN"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improve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marketing.</a:t>
            </a:r>
            <a:endParaRPr sz="1200" dirty="0">
              <a:latin typeface="Arial MT"/>
              <a:cs typeface="Arial MT"/>
            </a:endParaRPr>
          </a:p>
          <a:p>
            <a:pPr marL="12700" marR="5080" algn="just">
              <a:lnSpc>
                <a:spcPct val="143700"/>
              </a:lnSpc>
              <a:spcBef>
                <a:spcPts val="815"/>
              </a:spcBef>
            </a:pPr>
            <a:r>
              <a:rPr sz="1200" dirty="0">
                <a:latin typeface="Arial MT"/>
                <a:cs typeface="Arial MT"/>
              </a:rPr>
              <a:t>Studies </a:t>
            </a:r>
            <a:r>
              <a:rPr sz="1200" spc="-5" dirty="0">
                <a:latin typeface="Arial MT"/>
                <a:cs typeface="Arial MT"/>
              </a:rPr>
              <a:t>say </a:t>
            </a:r>
            <a:r>
              <a:rPr sz="1200" dirty="0">
                <a:latin typeface="Arial MT"/>
                <a:cs typeface="Arial MT"/>
              </a:rPr>
              <a:t>it costs </a:t>
            </a:r>
            <a:r>
              <a:rPr sz="1200" spc="-5" dirty="0">
                <a:latin typeface="Arial MT"/>
                <a:cs typeface="Arial MT"/>
              </a:rPr>
              <a:t>ten times </a:t>
            </a:r>
            <a:r>
              <a:rPr sz="1200" dirty="0">
                <a:latin typeface="Arial MT"/>
                <a:cs typeface="Arial MT"/>
              </a:rPr>
              <a:t>more to </a:t>
            </a:r>
            <a:r>
              <a:rPr sz="1200" spc="-5" dirty="0">
                <a:latin typeface="Arial MT"/>
                <a:cs typeface="Arial MT"/>
              </a:rPr>
              <a:t>generate a new customer than to maintain </a:t>
            </a:r>
            <a:r>
              <a:rPr sz="1200" spc="-1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 existing one. </a:t>
            </a:r>
            <a:r>
              <a:rPr sz="1200" dirty="0">
                <a:latin typeface="Arial MT"/>
                <a:cs typeface="Arial MT"/>
              </a:rPr>
              <a:t>If </a:t>
            </a:r>
            <a:r>
              <a:rPr sz="1200" spc="-5" dirty="0">
                <a:latin typeface="Arial MT"/>
                <a:cs typeface="Arial MT"/>
              </a:rPr>
              <a:t>organization has a small number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customers, losing a few could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cripple company. Even </a:t>
            </a:r>
            <a:r>
              <a:rPr sz="1200" dirty="0">
                <a:latin typeface="Arial MT"/>
                <a:cs typeface="Arial MT"/>
              </a:rPr>
              <a:t>if there </a:t>
            </a:r>
            <a:r>
              <a:rPr sz="1200" spc="-5" dirty="0">
                <a:latin typeface="Arial MT"/>
                <a:cs typeface="Arial MT"/>
              </a:rPr>
              <a:t>are a large number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customers, a </a:t>
            </a:r>
            <a:r>
              <a:rPr sz="1200" dirty="0">
                <a:latin typeface="Arial MT"/>
                <a:cs typeface="Arial MT"/>
              </a:rPr>
              <a:t>small </a:t>
            </a:r>
            <a:r>
              <a:rPr sz="1200" spc="-5" dirty="0">
                <a:latin typeface="Arial MT"/>
                <a:cs typeface="Arial MT"/>
              </a:rPr>
              <a:t>increase </a:t>
            </a:r>
            <a:r>
              <a:rPr sz="1200" spc="-1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rate should dramatically increase profits. The maintenance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patronage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 who have purchased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company’s goods </a:t>
            </a:r>
            <a:r>
              <a:rPr sz="1200" dirty="0">
                <a:latin typeface="Arial MT"/>
                <a:cs typeface="Arial MT"/>
              </a:rPr>
              <a:t>or </a:t>
            </a:r>
            <a:r>
              <a:rPr sz="1200" spc="-5" dirty="0">
                <a:latin typeface="Arial MT"/>
                <a:cs typeface="Arial MT"/>
              </a:rPr>
              <a:t>services once and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gaining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repeat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occurs</a:t>
            </a:r>
            <a:r>
              <a:rPr sz="1200" dirty="0">
                <a:latin typeface="Arial MT"/>
                <a:cs typeface="Arial MT"/>
              </a:rPr>
              <a:t> when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loyal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company,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brand,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specific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expressing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long-term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commitment 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refusing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 from competitors.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critical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importance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such strategies </a:t>
            </a:r>
            <a:r>
              <a:rPr sz="1200" spc="-10" dirty="0">
                <a:latin typeface="Arial MT"/>
                <a:cs typeface="Arial MT"/>
              </a:rPr>
              <a:t>are </a:t>
            </a:r>
            <a:r>
              <a:rPr sz="1200" spc="-5" dirty="0">
                <a:latin typeface="Arial MT"/>
                <a:cs typeface="Arial MT"/>
              </a:rPr>
              <a:t>the wider </a:t>
            </a:r>
            <a:r>
              <a:rPr sz="1200" dirty="0">
                <a:latin typeface="Arial MT"/>
                <a:cs typeface="Arial MT"/>
              </a:rPr>
              <a:t>concepts </a:t>
            </a:r>
            <a:r>
              <a:rPr sz="1200" spc="-5" dirty="0">
                <a:latin typeface="Arial MT"/>
                <a:cs typeface="Arial MT"/>
              </a:rPr>
              <a:t>of customer service, customer relations, and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marketing.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can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build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loyalty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through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number of techniques, including database marketing, the issue </a:t>
            </a:r>
            <a:r>
              <a:rPr sz="1200" dirty="0">
                <a:latin typeface="Arial MT"/>
                <a:cs typeface="Arial MT"/>
              </a:rPr>
              <a:t>of loyalty cards,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redeemable against a variety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goods or </a:t>
            </a:r>
            <a:r>
              <a:rPr sz="1200" dirty="0">
                <a:latin typeface="Arial MT"/>
                <a:cs typeface="Arial MT"/>
              </a:rPr>
              <a:t>service, </a:t>
            </a:r>
            <a:r>
              <a:rPr sz="1200" spc="-5" dirty="0">
                <a:latin typeface="Arial MT"/>
                <a:cs typeface="Arial MT"/>
              </a:rPr>
              <a:t>preferential discounts, </a:t>
            </a:r>
            <a:r>
              <a:rPr sz="1200" dirty="0">
                <a:latin typeface="Arial MT"/>
                <a:cs typeface="Arial MT"/>
              </a:rPr>
              <a:t>free </a:t>
            </a:r>
            <a:r>
              <a:rPr sz="1200" spc="-5" dirty="0">
                <a:latin typeface="Arial MT"/>
                <a:cs typeface="Arial MT"/>
              </a:rPr>
              <a:t>gifts,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special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promotions,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newsletters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magazines,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members’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clubs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customized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 </a:t>
            </a:r>
            <a:r>
              <a:rPr sz="1200" spc="-1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limited editions.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has </a:t>
            </a:r>
            <a:r>
              <a:rPr sz="1200" spc="-10" dirty="0">
                <a:latin typeface="Arial MT"/>
                <a:cs typeface="Arial MT"/>
              </a:rPr>
              <a:t>been </a:t>
            </a:r>
            <a:r>
              <a:rPr sz="1200" spc="-5" dirty="0">
                <a:latin typeface="Arial MT"/>
                <a:cs typeface="Arial MT"/>
              </a:rPr>
              <a:t>argued that customer retention is linked to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employee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loyalty,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since</a:t>
            </a:r>
            <a:r>
              <a:rPr sz="1200" dirty="0">
                <a:latin typeface="Arial MT"/>
                <a:cs typeface="Arial MT"/>
              </a:rPr>
              <a:t> loyal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employees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build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up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long-term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 customers.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always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been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</a:t>
            </a:r>
            <a:r>
              <a:rPr sz="1200" spc="-5" dirty="0">
                <a:latin typeface="Arial MT"/>
                <a:cs typeface="Arial MT"/>
              </a:rPr>
              <a:t> important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topic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 marketing. For </a:t>
            </a:r>
            <a:r>
              <a:rPr sz="1200" dirty="0">
                <a:latin typeface="Arial MT"/>
                <a:cs typeface="Arial MT"/>
              </a:rPr>
              <a:t>sure, </a:t>
            </a:r>
            <a:r>
              <a:rPr sz="1200" spc="-5" dirty="0">
                <a:latin typeface="Arial MT"/>
                <a:cs typeface="Arial MT"/>
              </a:rPr>
              <a:t>the advantages of </a:t>
            </a:r>
            <a:r>
              <a:rPr sz="1200" dirty="0">
                <a:latin typeface="Arial MT"/>
                <a:cs typeface="Arial MT"/>
              </a:rPr>
              <a:t>loyal </a:t>
            </a:r>
            <a:r>
              <a:rPr sz="1200" spc="-5" dirty="0">
                <a:latin typeface="Arial MT"/>
                <a:cs typeface="Arial MT"/>
              </a:rPr>
              <a:t>clients are obvious. Often CRM is only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implementing new systems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data </a:t>
            </a:r>
            <a:r>
              <a:rPr sz="1200" dirty="0">
                <a:latin typeface="Arial MT"/>
                <a:cs typeface="Arial MT"/>
              </a:rPr>
              <a:t>mining </a:t>
            </a:r>
            <a:r>
              <a:rPr sz="1200" spc="-5" dirty="0">
                <a:latin typeface="Arial MT"/>
                <a:cs typeface="Arial MT"/>
              </a:rPr>
              <a:t>and client segmentation or </a:t>
            </a:r>
            <a:r>
              <a:rPr sz="1200" dirty="0">
                <a:latin typeface="Arial MT"/>
                <a:cs typeface="Arial MT"/>
              </a:rPr>
              <a:t>operational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system </a:t>
            </a:r>
            <a:r>
              <a:rPr sz="1200" spc="-5" dirty="0">
                <a:latin typeface="Arial MT"/>
                <a:cs typeface="Arial MT"/>
              </a:rPr>
              <a:t>like a complaint management. But the thing </a:t>
            </a:r>
            <a:r>
              <a:rPr sz="1200" dirty="0">
                <a:latin typeface="Arial MT"/>
                <a:cs typeface="Arial MT"/>
              </a:rPr>
              <a:t>is: </a:t>
            </a:r>
            <a:r>
              <a:rPr sz="1200" spc="-5" dirty="0">
                <a:latin typeface="Arial MT"/>
                <a:cs typeface="Arial MT"/>
              </a:rPr>
              <a:t>data mining system or client </a:t>
            </a:r>
            <a:r>
              <a:rPr sz="1200" dirty="0">
                <a:latin typeface="Arial MT"/>
                <a:cs typeface="Arial MT"/>
              </a:rPr>
              <a:t> clubs </a:t>
            </a:r>
            <a:r>
              <a:rPr sz="1200" spc="-5" dirty="0">
                <a:latin typeface="Arial MT"/>
                <a:cs typeface="Arial MT"/>
              </a:rPr>
              <a:t>are not the basis. </a:t>
            </a:r>
            <a:r>
              <a:rPr sz="1200" dirty="0">
                <a:latin typeface="Arial MT"/>
                <a:cs typeface="Arial MT"/>
              </a:rPr>
              <a:t>They </a:t>
            </a:r>
            <a:r>
              <a:rPr sz="1200" spc="-5" dirty="0">
                <a:latin typeface="Arial MT"/>
                <a:cs typeface="Arial MT"/>
              </a:rPr>
              <a:t>are the cherry of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cake called client retention.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10" dirty="0">
                <a:latin typeface="Arial MT"/>
                <a:cs typeface="Arial MT"/>
              </a:rPr>
              <a:t>key </a:t>
            </a:r>
            <a:r>
              <a:rPr sz="1200" spc="-5" dirty="0">
                <a:latin typeface="Arial MT"/>
                <a:cs typeface="Arial MT"/>
              </a:rPr>
              <a:t> principle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through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varying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means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practices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ensure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repeated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trade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pre-existing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satisfying</a:t>
            </a:r>
            <a:r>
              <a:rPr sz="1200" spc="254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requirements</a:t>
            </a:r>
            <a:r>
              <a:rPr sz="1200" spc="2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above</a:t>
            </a:r>
            <a:r>
              <a:rPr sz="1200" spc="2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those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competing</a:t>
            </a:r>
            <a:r>
              <a:rPr sz="1200" spc="2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spc="2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through</a:t>
            </a:r>
            <a:r>
              <a:rPr sz="1200" spc="2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mutually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191760" cy="32136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82769"/>
              <a:ext cx="5508625" cy="35223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360035" cy="33082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76419"/>
              <a:ext cx="5292344" cy="32124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0503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75959" cy="3185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529" y="4340224"/>
              <a:ext cx="4787265" cy="35960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059" y="8321674"/>
              <a:ext cx="2335529" cy="9499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4313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777105" cy="35932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09794"/>
              <a:ext cx="2560320" cy="1295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193777"/>
              <a:ext cx="5102860" cy="33886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104" y="940307"/>
              <a:ext cx="4686300" cy="3005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46549"/>
              <a:ext cx="5273675" cy="38498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8167369"/>
              <a:ext cx="3453511" cy="11423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54869"/>
              <a:ext cx="5837555" cy="78105"/>
            </a:xfrm>
            <a:custGeom>
              <a:avLst/>
              <a:gdLst/>
              <a:ahLst/>
              <a:cxnLst/>
              <a:rect l="l" t="t" r="r" b="b"/>
              <a:pathLst>
                <a:path w="5837555" h="78104">
                  <a:moveTo>
                    <a:pt x="5768975" y="71755"/>
                  </a:moveTo>
                  <a:lnTo>
                    <a:pt x="0" y="71755"/>
                  </a:lnTo>
                  <a:lnTo>
                    <a:pt x="0" y="78105"/>
                  </a:lnTo>
                  <a:lnTo>
                    <a:pt x="5768975" y="78105"/>
                  </a:lnTo>
                  <a:lnTo>
                    <a:pt x="5768975" y="71755"/>
                  </a:lnTo>
                  <a:close/>
                </a:path>
                <a:path w="5837555" h="78104">
                  <a:moveTo>
                    <a:pt x="5837555" y="0"/>
                  </a:moveTo>
                  <a:lnTo>
                    <a:pt x="68580" y="0"/>
                  </a:lnTo>
                  <a:lnTo>
                    <a:pt x="68580" y="6350"/>
                  </a:lnTo>
                  <a:lnTo>
                    <a:pt x="5837555" y="6350"/>
                  </a:lnTo>
                  <a:lnTo>
                    <a:pt x="58375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559" y="940307"/>
              <a:ext cx="4363085" cy="27965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790" y="4068444"/>
              <a:ext cx="4521835" cy="290436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929" y="927099"/>
              <a:ext cx="4521835" cy="3023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81169"/>
              <a:ext cx="5057775" cy="37031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8154669"/>
              <a:ext cx="2454021" cy="10617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939665" cy="32348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28794"/>
              <a:ext cx="4602480" cy="30137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100" y="952499"/>
              <a:ext cx="4601337" cy="30815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759" y="4352924"/>
              <a:ext cx="4997577" cy="32099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698871" cy="3784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899659"/>
              <a:ext cx="5684138" cy="402145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675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00862"/>
            <a:ext cx="5765800" cy="501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  <a:spcBef>
                <a:spcPts val="95"/>
              </a:spcBef>
            </a:pPr>
            <a:r>
              <a:rPr sz="1200" spc="-5" dirty="0">
                <a:latin typeface="Arial MT"/>
                <a:cs typeface="Arial MT"/>
              </a:rPr>
              <a:t>beneficial relationship. </a:t>
            </a:r>
            <a:r>
              <a:rPr sz="1200" dirty="0">
                <a:latin typeface="Arial MT"/>
                <a:cs typeface="Arial MT"/>
              </a:rPr>
              <a:t>This </a:t>
            </a:r>
            <a:r>
              <a:rPr sz="1200" spc="-5" dirty="0">
                <a:latin typeface="Arial MT"/>
                <a:cs typeface="Arial MT"/>
              </a:rPr>
              <a:t>technique is now used as a means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counter balancing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 customer and opportunities with Current and existing customers as a means of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maximizing </a:t>
            </a:r>
            <a:r>
              <a:rPr sz="1200" dirty="0">
                <a:latin typeface="Arial MT"/>
                <a:cs typeface="Arial MT"/>
              </a:rPr>
              <a:t>profit and </a:t>
            </a:r>
            <a:r>
              <a:rPr sz="1200" spc="-5" dirty="0">
                <a:latin typeface="Arial MT"/>
                <a:cs typeface="Arial MT"/>
              </a:rPr>
              <a:t>counteracting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“leaky </a:t>
            </a:r>
            <a:r>
              <a:rPr sz="1200" dirty="0">
                <a:latin typeface="Arial MT"/>
                <a:cs typeface="Arial MT"/>
              </a:rPr>
              <a:t>bucket </a:t>
            </a:r>
            <a:r>
              <a:rPr sz="1200" spc="-5" dirty="0">
                <a:latin typeface="Arial MT"/>
                <a:cs typeface="Arial MT"/>
              </a:rPr>
              <a:t>theory of business” in which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gained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order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direct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marketing-oriented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were</a:t>
            </a:r>
            <a:r>
              <a:rPr sz="1200" dirty="0">
                <a:latin typeface="Arial MT"/>
                <a:cs typeface="Arial MT"/>
              </a:rPr>
              <a:t> at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expense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coincided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loss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older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customers.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This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"churning"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less economically viable than retaining all or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majority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 using both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direct and relationship management as lead generation via new customers requires </a:t>
            </a:r>
            <a:r>
              <a:rPr sz="1200" dirty="0">
                <a:latin typeface="Arial MT"/>
                <a:cs typeface="Arial MT"/>
              </a:rPr>
              <a:t> more</a:t>
            </a:r>
            <a:r>
              <a:rPr sz="1200" spc="2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investment.</a:t>
            </a:r>
            <a:r>
              <a:rPr sz="1200" spc="2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Many</a:t>
            </a:r>
            <a:r>
              <a:rPr sz="1200" spc="2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spc="26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spc="2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competing</a:t>
            </a:r>
            <a:r>
              <a:rPr sz="1200" spc="2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markets</a:t>
            </a:r>
            <a:r>
              <a:rPr sz="1200" spc="2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spc="2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redirect</a:t>
            </a:r>
            <a:r>
              <a:rPr sz="1200" spc="2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254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allocate </a:t>
            </a:r>
            <a:r>
              <a:rPr sz="1200" spc="-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large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amounts</a:t>
            </a:r>
            <a:r>
              <a:rPr sz="1200" dirty="0">
                <a:latin typeface="Arial MT"/>
                <a:cs typeface="Arial MT"/>
              </a:rPr>
              <a:t> of </a:t>
            </a:r>
            <a:r>
              <a:rPr sz="1200" spc="-5" dirty="0">
                <a:latin typeface="Arial MT"/>
                <a:cs typeface="Arial MT"/>
              </a:rPr>
              <a:t>resources or attention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towards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 in </a:t>
            </a:r>
            <a:r>
              <a:rPr sz="1200" dirty="0">
                <a:latin typeface="Arial MT"/>
                <a:cs typeface="Arial MT"/>
              </a:rPr>
              <a:t>markets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increasing competition </a:t>
            </a:r>
            <a:r>
              <a:rPr sz="1200" dirty="0">
                <a:latin typeface="Arial MT"/>
                <a:cs typeface="Arial MT"/>
              </a:rPr>
              <a:t>it may cost </a:t>
            </a:r>
            <a:r>
              <a:rPr sz="1200" spc="-5" dirty="0">
                <a:latin typeface="Arial MT"/>
                <a:cs typeface="Arial MT"/>
              </a:rPr>
              <a:t>5 times more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attract new </a:t>
            </a:r>
            <a:r>
              <a:rPr sz="1200" dirty="0">
                <a:latin typeface="Arial MT"/>
                <a:cs typeface="Arial MT"/>
              </a:rPr>
              <a:t>customers </a:t>
            </a:r>
            <a:r>
              <a:rPr sz="1200" spc="-5" dirty="0">
                <a:latin typeface="Arial MT"/>
                <a:cs typeface="Arial MT"/>
              </a:rPr>
              <a:t>than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would </a:t>
            </a:r>
            <a:r>
              <a:rPr sz="1200" spc="-5" dirty="0">
                <a:latin typeface="Arial MT"/>
                <a:cs typeface="Arial MT"/>
              </a:rPr>
              <a:t>to retain current </a:t>
            </a:r>
            <a:r>
              <a:rPr sz="1200" dirty="0">
                <a:latin typeface="Arial MT"/>
                <a:cs typeface="Arial MT"/>
              </a:rPr>
              <a:t>customers, </a:t>
            </a:r>
            <a:r>
              <a:rPr sz="1200" spc="-5" dirty="0">
                <a:latin typeface="Arial MT"/>
                <a:cs typeface="Arial MT"/>
              </a:rPr>
              <a:t>as direct or "offensive" marketing requires much </a:t>
            </a:r>
            <a:r>
              <a:rPr sz="1200" dirty="0">
                <a:latin typeface="Arial MT"/>
                <a:cs typeface="Arial MT"/>
              </a:rPr>
              <a:t> more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extensive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resources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cause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defection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competitors.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However,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5" dirty="0">
                <a:latin typeface="Arial MT"/>
                <a:cs typeface="Arial MT"/>
              </a:rPr>
              <a:t> suggested that because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extensive classic marketing theories </a:t>
            </a:r>
            <a:r>
              <a:rPr sz="1200" dirty="0">
                <a:latin typeface="Arial MT"/>
                <a:cs typeface="Arial MT"/>
              </a:rPr>
              <a:t>center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means </a:t>
            </a:r>
            <a:r>
              <a:rPr sz="1200" dirty="0">
                <a:latin typeface="Arial MT"/>
                <a:cs typeface="Arial MT"/>
              </a:rPr>
              <a:t> of </a:t>
            </a:r>
            <a:r>
              <a:rPr sz="1200" spc="-5" dirty="0">
                <a:latin typeface="Arial MT"/>
                <a:cs typeface="Arial MT"/>
              </a:rPr>
              <a:t>attracting customer and creating transactions </a:t>
            </a:r>
            <a:r>
              <a:rPr sz="1200" dirty="0">
                <a:latin typeface="Arial MT"/>
                <a:cs typeface="Arial MT"/>
              </a:rPr>
              <a:t>rather </a:t>
            </a:r>
            <a:r>
              <a:rPr sz="1200" spc="-5" dirty="0">
                <a:latin typeface="Arial MT"/>
                <a:cs typeface="Arial MT"/>
              </a:rPr>
              <a:t>than maintaining them, 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majority usage of direct marketing used in the </a:t>
            </a:r>
            <a:r>
              <a:rPr sz="1200" dirty="0">
                <a:latin typeface="Arial MT"/>
                <a:cs typeface="Arial MT"/>
              </a:rPr>
              <a:t>past </a:t>
            </a:r>
            <a:r>
              <a:rPr sz="1200" spc="-5" dirty="0">
                <a:latin typeface="Arial MT"/>
                <a:cs typeface="Arial MT"/>
              </a:rPr>
              <a:t>is now gradually </a:t>
            </a:r>
            <a:r>
              <a:rPr sz="1200" dirty="0">
                <a:latin typeface="Arial MT"/>
                <a:cs typeface="Arial MT"/>
              </a:rPr>
              <a:t>being </a:t>
            </a:r>
            <a:r>
              <a:rPr sz="1200" spc="-5" dirty="0">
                <a:latin typeface="Arial MT"/>
                <a:cs typeface="Arial MT"/>
              </a:rPr>
              <a:t>used </a:t>
            </a:r>
            <a:r>
              <a:rPr sz="1200" dirty="0">
                <a:latin typeface="Arial MT"/>
                <a:cs typeface="Arial MT"/>
              </a:rPr>
              <a:t>more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alongside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dirty="0">
                <a:latin typeface="Arial MT"/>
                <a:cs typeface="Arial MT"/>
              </a:rPr>
              <a:t> its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becomes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recognizable.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According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Buchanan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Gilles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profitability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associated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efforts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occurs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because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several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factors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occur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 has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been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established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5824" y="7030592"/>
            <a:ext cx="168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iii.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680" y="5901308"/>
            <a:ext cx="568388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8255" indent="-304800" algn="just">
              <a:lnSpc>
                <a:spcPct val="142500"/>
              </a:lnSpc>
              <a:spcBef>
                <a:spcPts val="100"/>
              </a:spcBef>
              <a:buAutoNum type="romanLcPeriod"/>
              <a:tabLst>
                <a:tab pos="395605" algn="l"/>
              </a:tabLst>
            </a:pPr>
            <a:r>
              <a:rPr sz="1200" spc="-5" dirty="0">
                <a:latin typeface="Arial MT"/>
                <a:cs typeface="Arial MT"/>
              </a:rPr>
              <a:t>The cost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acquisition occurs only </a:t>
            </a:r>
            <a:r>
              <a:rPr sz="1200" dirty="0">
                <a:latin typeface="Arial MT"/>
                <a:cs typeface="Arial MT"/>
              </a:rPr>
              <a:t>at </a:t>
            </a:r>
            <a:r>
              <a:rPr sz="1200" spc="-5" dirty="0">
                <a:latin typeface="Arial MT"/>
                <a:cs typeface="Arial MT"/>
              </a:rPr>
              <a:t>the beginning of the relationship, </a:t>
            </a:r>
            <a:r>
              <a:rPr sz="1200" spc="-10" dirty="0">
                <a:latin typeface="Arial MT"/>
                <a:cs typeface="Arial MT"/>
              </a:rPr>
              <a:t>so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longer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lower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amortized</a:t>
            </a:r>
            <a:r>
              <a:rPr sz="1200" dirty="0">
                <a:latin typeface="Arial MT"/>
                <a:cs typeface="Arial MT"/>
              </a:rPr>
              <a:t> cost.</a:t>
            </a:r>
            <a:endParaRPr sz="1200">
              <a:latin typeface="Arial MT"/>
              <a:cs typeface="Arial MT"/>
            </a:endParaRPr>
          </a:p>
          <a:p>
            <a:pPr marL="394970" marR="5715" indent="-338455" algn="just">
              <a:lnSpc>
                <a:spcPct val="143300"/>
              </a:lnSpc>
              <a:spcBef>
                <a:spcPts val="10"/>
              </a:spcBef>
              <a:buAutoNum type="romanLcPeriod"/>
              <a:tabLst>
                <a:tab pos="395605" algn="l"/>
              </a:tabLst>
            </a:pPr>
            <a:r>
              <a:rPr sz="1200" spc="-5" dirty="0">
                <a:latin typeface="Arial MT"/>
                <a:cs typeface="Arial MT"/>
              </a:rPr>
              <a:t>Account maintenance </a:t>
            </a:r>
            <a:r>
              <a:rPr sz="1200" dirty="0">
                <a:latin typeface="Arial MT"/>
                <a:cs typeface="Arial MT"/>
              </a:rPr>
              <a:t>costs </a:t>
            </a:r>
            <a:r>
              <a:rPr sz="1200" spc="-5" dirty="0">
                <a:latin typeface="Arial MT"/>
                <a:cs typeface="Arial MT"/>
              </a:rPr>
              <a:t>decline as a percentage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total costs or as 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percentage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revenue.</a:t>
            </a:r>
            <a:endParaRPr sz="1200">
              <a:latin typeface="Arial MT"/>
              <a:cs typeface="Arial MT"/>
            </a:endParaRPr>
          </a:p>
          <a:p>
            <a:pPr marL="394970" marR="5080" algn="just">
              <a:lnSpc>
                <a:spcPct val="143400"/>
              </a:lnSpc>
              <a:spcBef>
                <a:spcPts val="25"/>
              </a:spcBef>
            </a:pPr>
            <a:r>
              <a:rPr sz="1200" spc="-5" dirty="0">
                <a:latin typeface="Arial MT"/>
                <a:cs typeface="Arial MT"/>
              </a:rPr>
              <a:t>Long-term customers tend to be less inclined </a:t>
            </a:r>
            <a:r>
              <a:rPr sz="1200" dirty="0">
                <a:latin typeface="Arial MT"/>
                <a:cs typeface="Arial MT"/>
              </a:rPr>
              <a:t>to switch, </a:t>
            </a:r>
            <a:r>
              <a:rPr sz="1200" spc="-5" dirty="0">
                <a:latin typeface="Arial MT"/>
                <a:cs typeface="Arial MT"/>
              </a:rPr>
              <a:t>and also tend to </a:t>
            </a:r>
            <a:r>
              <a:rPr sz="1200" spc="-10" dirty="0">
                <a:latin typeface="Arial MT"/>
                <a:cs typeface="Arial MT"/>
              </a:rPr>
              <a:t>be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fewer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prices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sensitive.</a:t>
            </a:r>
            <a:r>
              <a:rPr sz="1200" dirty="0">
                <a:latin typeface="Arial MT"/>
                <a:cs typeface="Arial MT"/>
              </a:rPr>
              <a:t> This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result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stable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unit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volume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and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 in dollar-sales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volume.</a:t>
            </a:r>
            <a:endParaRPr sz="1200">
              <a:latin typeface="Arial MT"/>
              <a:cs typeface="Arial MT"/>
            </a:endParaRPr>
          </a:p>
          <a:p>
            <a:pPr marL="394970" indent="-382905">
              <a:lnSpc>
                <a:spcPct val="100000"/>
              </a:lnSpc>
              <a:spcBef>
                <a:spcPts val="600"/>
              </a:spcBef>
              <a:buAutoNum type="romanLcPeriod" startAt="4"/>
              <a:tabLst>
                <a:tab pos="394970" algn="l"/>
                <a:tab pos="395605" algn="l"/>
              </a:tabLst>
            </a:pPr>
            <a:r>
              <a:rPr sz="1200" spc="-5" dirty="0">
                <a:latin typeface="Arial MT"/>
                <a:cs typeface="Arial MT"/>
              </a:rPr>
              <a:t>Long-term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initiate</a:t>
            </a:r>
            <a:r>
              <a:rPr sz="1200" dirty="0">
                <a:latin typeface="Arial MT"/>
                <a:cs typeface="Arial MT"/>
              </a:rPr>
              <a:t> free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word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-5" dirty="0">
                <a:latin typeface="Arial MT"/>
                <a:cs typeface="Arial MT"/>
              </a:rPr>
              <a:t> mouth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promotions and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referrals.</a:t>
            </a:r>
            <a:endParaRPr sz="1200">
              <a:latin typeface="Arial MT"/>
              <a:cs typeface="Arial MT"/>
            </a:endParaRPr>
          </a:p>
          <a:p>
            <a:pPr marL="394970" marR="6985" indent="-349250">
              <a:lnSpc>
                <a:spcPct val="144200"/>
              </a:lnSpc>
              <a:spcBef>
                <a:spcPts val="25"/>
              </a:spcBef>
              <a:buAutoNum type="romanLcPeriod" startAt="4"/>
              <a:tabLst>
                <a:tab pos="394970" algn="l"/>
                <a:tab pos="395605" algn="l"/>
              </a:tabLst>
            </a:pPr>
            <a:r>
              <a:rPr sz="1200" spc="-5" dirty="0">
                <a:latin typeface="Arial MT"/>
                <a:cs typeface="Arial MT"/>
              </a:rPr>
              <a:t>Long-term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likely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ancillary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margin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supplemental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products.</a:t>
            </a:r>
            <a:endParaRPr sz="1200">
              <a:latin typeface="Arial MT"/>
              <a:cs typeface="Arial MT"/>
            </a:endParaRPr>
          </a:p>
          <a:p>
            <a:pPr marL="394970" indent="-381000">
              <a:lnSpc>
                <a:spcPct val="100000"/>
              </a:lnSpc>
              <a:spcBef>
                <a:spcPts val="620"/>
              </a:spcBef>
              <a:buAutoNum type="romanLcPeriod" startAt="4"/>
              <a:tabLst>
                <a:tab pos="394970" algn="l"/>
                <a:tab pos="395605" algn="l"/>
              </a:tabLst>
            </a:pP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1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stays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company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tend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satisfied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relationship</a:t>
            </a:r>
            <a:endParaRPr sz="1200">
              <a:latin typeface="Arial MT"/>
              <a:cs typeface="Arial MT"/>
            </a:endParaRPr>
          </a:p>
          <a:p>
            <a:pPr marL="394970" marR="8255">
              <a:lnSpc>
                <a:spcPct val="143300"/>
              </a:lnSpc>
              <a:spcBef>
                <a:spcPts val="15"/>
              </a:spcBef>
            </a:pPr>
            <a:r>
              <a:rPr sz="1200" spc="5" dirty="0">
                <a:latin typeface="Arial MT"/>
                <a:cs typeface="Arial MT"/>
              </a:rPr>
              <a:t>andare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less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likely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switch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competitors,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difficult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competitors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enter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market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gain</a:t>
            </a:r>
            <a:r>
              <a:rPr sz="1200" dirty="0">
                <a:latin typeface="Arial MT"/>
                <a:cs typeface="Arial MT"/>
              </a:rPr>
              <a:t> market </a:t>
            </a:r>
            <a:r>
              <a:rPr sz="1200" spc="-5" dirty="0">
                <a:latin typeface="Arial MT"/>
                <a:cs typeface="Arial MT"/>
              </a:rPr>
              <a:t>share.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4440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77230" cy="42910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347372"/>
              <a:ext cx="5740400" cy="43107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124704" cy="31573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53864"/>
              <a:ext cx="5743321" cy="40227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906264" cy="16454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2747644"/>
              <a:ext cx="5768467" cy="26358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250" y="5549264"/>
              <a:ext cx="4615180" cy="181863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344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49544" cy="2709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079" y="3794759"/>
              <a:ext cx="4516501" cy="17037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695315" cy="4081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379" y="5226684"/>
              <a:ext cx="4363212" cy="195389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0503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603748" cy="25140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34" y="3631564"/>
              <a:ext cx="4328287" cy="18180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5706109"/>
              <a:ext cx="5659120" cy="25577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134" y="902207"/>
              <a:ext cx="4393819" cy="17419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2880994"/>
              <a:ext cx="5676265" cy="24408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5508624"/>
              <a:ext cx="4973320" cy="20991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72150" cy="4233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309" y="5503544"/>
              <a:ext cx="4652264" cy="150748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27099"/>
              <a:ext cx="5749798" cy="2567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681729"/>
              <a:ext cx="4874260" cy="202755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22620" cy="39942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90794"/>
              <a:ext cx="3324352" cy="1351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638289"/>
              <a:ext cx="5749925" cy="26003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040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8839"/>
            <a:ext cx="5763260" cy="5935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IMPORTANCE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CUSTOMER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RETENTION: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43700"/>
              </a:lnSpc>
              <a:spcBef>
                <a:spcPts val="810"/>
              </a:spcBef>
            </a:pPr>
            <a:r>
              <a:rPr sz="1200" spc="-5" dirty="0">
                <a:latin typeface="Arial MT"/>
                <a:cs typeface="Arial MT"/>
              </a:rPr>
              <a:t>There are a number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reasons </a:t>
            </a:r>
            <a:r>
              <a:rPr sz="1200" dirty="0">
                <a:latin typeface="Arial MT"/>
                <a:cs typeface="Arial MT"/>
              </a:rPr>
              <a:t>for this. </a:t>
            </a:r>
            <a:r>
              <a:rPr sz="1200" spc="-1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begin with,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acquire a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company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incurs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promotional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costs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advertising,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promotion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etc.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It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said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 costs five </a:t>
            </a:r>
            <a:r>
              <a:rPr sz="1200" spc="-5" dirty="0">
                <a:latin typeface="Arial MT"/>
                <a:cs typeface="Arial MT"/>
              </a:rPr>
              <a:t>times more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attract a new customer than retaining </a:t>
            </a:r>
            <a:r>
              <a:rPr sz="1200" spc="-10" dirty="0">
                <a:latin typeface="Arial MT"/>
                <a:cs typeface="Arial MT"/>
              </a:rPr>
              <a:t>one. </a:t>
            </a:r>
            <a:r>
              <a:rPr sz="1200" spc="-5" dirty="0">
                <a:latin typeface="Arial MT"/>
                <a:cs typeface="Arial MT"/>
              </a:rPr>
              <a:t>The operating </a:t>
            </a:r>
            <a:r>
              <a:rPr sz="1200" dirty="0">
                <a:latin typeface="Arial MT"/>
                <a:cs typeface="Arial MT"/>
              </a:rPr>
              <a:t> cost </a:t>
            </a:r>
            <a:r>
              <a:rPr sz="1200" spc="-5" dirty="0">
                <a:latin typeface="Arial MT"/>
                <a:cs typeface="Arial MT"/>
              </a:rPr>
              <a:t>decrease when a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stay. Service being rich in experience and </a:t>
            </a:r>
            <a:r>
              <a:rPr sz="1200" spc="-10" dirty="0">
                <a:latin typeface="Arial MT"/>
                <a:cs typeface="Arial MT"/>
              </a:rPr>
              <a:t>credence </a:t>
            </a:r>
            <a:r>
              <a:rPr sz="1200" spc="-5" dirty="0">
                <a:latin typeface="Arial MT"/>
                <a:cs typeface="Arial MT"/>
              </a:rPr>
              <a:t> qualities, </a:t>
            </a:r>
            <a:r>
              <a:rPr sz="1200" dirty="0">
                <a:latin typeface="Arial MT"/>
                <a:cs typeface="Arial MT"/>
              </a:rPr>
              <a:t>it takes </a:t>
            </a:r>
            <a:r>
              <a:rPr sz="1200" spc="-5" dirty="0">
                <a:latin typeface="Arial MT"/>
                <a:cs typeface="Arial MT"/>
              </a:rPr>
              <a:t>some time for customers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get accustomed </a:t>
            </a:r>
            <a:r>
              <a:rPr sz="1200" dirty="0">
                <a:latin typeface="Arial MT"/>
                <a:cs typeface="Arial MT"/>
              </a:rPr>
              <a:t>to it </a:t>
            </a:r>
            <a:r>
              <a:rPr sz="1200" spc="-5" dirty="0">
                <a:latin typeface="Arial MT"/>
                <a:cs typeface="Arial MT"/>
              </a:rPr>
              <a:t>and once they </a:t>
            </a:r>
            <a:r>
              <a:rPr sz="1200" spc="-10" dirty="0">
                <a:latin typeface="Arial MT"/>
                <a:cs typeface="Arial MT"/>
              </a:rPr>
              <a:t>are </a:t>
            </a:r>
            <a:r>
              <a:rPr sz="1200" spc="-5" dirty="0">
                <a:latin typeface="Arial MT"/>
                <a:cs typeface="Arial MT"/>
              </a:rPr>
              <a:t> used </a:t>
            </a:r>
            <a:r>
              <a:rPr sz="1200" dirty="0">
                <a:latin typeface="Arial MT"/>
                <a:cs typeface="Arial MT"/>
              </a:rPr>
              <a:t>to the </a:t>
            </a:r>
            <a:r>
              <a:rPr sz="1200" spc="-5" dirty="0">
                <a:latin typeface="Arial MT"/>
                <a:cs typeface="Arial MT"/>
              </a:rPr>
              <a:t>service and are satisfied with the service provider, </a:t>
            </a:r>
            <a:r>
              <a:rPr sz="1200" dirty="0">
                <a:latin typeface="Arial MT"/>
                <a:cs typeface="Arial MT"/>
              </a:rPr>
              <a:t>they tend to </a:t>
            </a:r>
            <a:r>
              <a:rPr sz="1200" spc="-5" dirty="0">
                <a:latin typeface="Arial MT"/>
                <a:cs typeface="Arial MT"/>
              </a:rPr>
              <a:t>purchase </a:t>
            </a:r>
            <a:r>
              <a:rPr sz="1200" dirty="0">
                <a:latin typeface="Arial MT"/>
                <a:cs typeface="Arial MT"/>
              </a:rPr>
              <a:t> more </a:t>
            </a:r>
            <a:r>
              <a:rPr sz="1200" spc="-5" dirty="0">
                <a:latin typeface="Arial MT"/>
                <a:cs typeface="Arial MT"/>
              </a:rPr>
              <a:t>over a period </a:t>
            </a:r>
            <a:r>
              <a:rPr sz="1200" dirty="0">
                <a:latin typeface="Arial MT"/>
                <a:cs typeface="Arial MT"/>
              </a:rPr>
              <a:t>of time. As </a:t>
            </a:r>
            <a:r>
              <a:rPr sz="1200" spc="-5" dirty="0">
                <a:latin typeface="Arial MT"/>
                <a:cs typeface="Arial MT"/>
              </a:rPr>
              <a:t>they remain satisfied with a service provider, they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spread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positive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word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mouth,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very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effective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for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attracting new customers. Longer the customer stays with an organization, more </a:t>
            </a:r>
            <a:r>
              <a:rPr sz="1200" spc="-1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 organization knows about him, which enables </a:t>
            </a:r>
            <a:r>
              <a:rPr sz="1200" dirty="0">
                <a:latin typeface="Arial MT"/>
                <a:cs typeface="Arial MT"/>
              </a:rPr>
              <a:t>it to offer </a:t>
            </a:r>
            <a:r>
              <a:rPr sz="1200" spc="-5" dirty="0">
                <a:latin typeface="Arial MT"/>
                <a:cs typeface="Arial MT"/>
              </a:rPr>
              <a:t>a customized service which </a:t>
            </a:r>
            <a:r>
              <a:rPr sz="1200" dirty="0">
                <a:latin typeface="Arial MT"/>
                <a:cs typeface="Arial MT"/>
              </a:rPr>
              <a:t> makes it </a:t>
            </a:r>
            <a:r>
              <a:rPr sz="1200" spc="-5" dirty="0">
                <a:latin typeface="Arial MT"/>
                <a:cs typeface="Arial MT"/>
              </a:rPr>
              <a:t>difficult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10" dirty="0">
                <a:latin typeface="Arial MT"/>
                <a:cs typeface="Arial MT"/>
              </a:rPr>
              <a:t>the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defect. </a:t>
            </a:r>
            <a:r>
              <a:rPr sz="1200" dirty="0">
                <a:latin typeface="Arial MT"/>
                <a:cs typeface="Arial MT"/>
              </a:rPr>
              <a:t>This may </a:t>
            </a:r>
            <a:r>
              <a:rPr sz="1200" spc="-5" dirty="0">
                <a:latin typeface="Arial MT"/>
                <a:cs typeface="Arial MT"/>
              </a:rPr>
              <a:t>even provide opportunities </a:t>
            </a:r>
            <a:r>
              <a:rPr sz="1200" spc="-15" dirty="0">
                <a:latin typeface="Arial MT"/>
                <a:cs typeface="Arial MT"/>
              </a:rPr>
              <a:t>to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organization to charge price premium </a:t>
            </a:r>
            <a:r>
              <a:rPr sz="1200" spc="-10" dirty="0">
                <a:latin typeface="Arial MT"/>
                <a:cs typeface="Arial MT"/>
              </a:rPr>
              <a:t>by </a:t>
            </a:r>
            <a:r>
              <a:rPr sz="1200" spc="-5" dirty="0">
                <a:latin typeface="Arial MT"/>
                <a:cs typeface="Arial MT"/>
              </a:rPr>
              <a:t>offering individualized service</a:t>
            </a:r>
            <a:r>
              <a:rPr sz="1200" spc="6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 </a:t>
            </a:r>
            <a:r>
              <a:rPr sz="1200" dirty="0">
                <a:latin typeface="Arial MT"/>
                <a:cs typeface="Arial MT"/>
              </a:rPr>
              <a:t> may </a:t>
            </a:r>
            <a:r>
              <a:rPr sz="1200" spc="-10" dirty="0">
                <a:latin typeface="Arial MT"/>
                <a:cs typeface="Arial MT"/>
              </a:rPr>
              <a:t>be </a:t>
            </a:r>
            <a:r>
              <a:rPr sz="1200" dirty="0">
                <a:latin typeface="Arial MT"/>
                <a:cs typeface="Arial MT"/>
              </a:rPr>
              <a:t>difficult </a:t>
            </a:r>
            <a:r>
              <a:rPr sz="1200" spc="-5" dirty="0">
                <a:latin typeface="Arial MT"/>
                <a:cs typeface="Arial MT"/>
              </a:rPr>
              <a:t>for </a:t>
            </a:r>
            <a:r>
              <a:rPr sz="1200" dirty="0">
                <a:latin typeface="Arial MT"/>
                <a:cs typeface="Arial MT"/>
              </a:rPr>
              <a:t>the competitors to offer. </a:t>
            </a:r>
            <a:r>
              <a:rPr sz="1200" spc="-5" dirty="0">
                <a:latin typeface="Arial MT"/>
                <a:cs typeface="Arial MT"/>
              </a:rPr>
              <a:t>Considering the importance of retaining </a:t>
            </a:r>
            <a:r>
              <a:rPr sz="1200" dirty="0">
                <a:latin typeface="Arial MT"/>
                <a:cs typeface="Arial MT"/>
              </a:rPr>
              <a:t> customers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business,</a:t>
            </a:r>
            <a:endParaRPr sz="1200">
              <a:latin typeface="Arial MT"/>
              <a:cs typeface="Arial MT"/>
            </a:endParaRPr>
          </a:p>
          <a:p>
            <a:pPr marL="12700" marR="7620" algn="just">
              <a:lnSpc>
                <a:spcPct val="143800"/>
              </a:lnSpc>
              <a:spcBef>
                <a:spcPts val="810"/>
              </a:spcBef>
            </a:pPr>
            <a:r>
              <a:rPr sz="1200" spc="-5" dirty="0">
                <a:latin typeface="Arial MT"/>
                <a:cs typeface="Arial MT"/>
              </a:rPr>
              <a:t>Reichheld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-5" dirty="0">
                <a:latin typeface="Arial MT"/>
                <a:cs typeface="Arial MT"/>
              </a:rPr>
              <a:t>Sasser coined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5" dirty="0">
                <a:latin typeface="Arial MT"/>
                <a:cs typeface="Arial MT"/>
              </a:rPr>
              <a:t>term ‘Zero Defection’. </a:t>
            </a:r>
            <a:r>
              <a:rPr sz="1200" dirty="0">
                <a:latin typeface="Arial MT"/>
                <a:cs typeface="Arial MT"/>
              </a:rPr>
              <a:t>They </a:t>
            </a:r>
            <a:r>
              <a:rPr sz="1200" spc="-5" dirty="0">
                <a:latin typeface="Arial MT"/>
                <a:cs typeface="Arial MT"/>
              </a:rPr>
              <a:t>highlighted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5" dirty="0">
                <a:latin typeface="Arial MT"/>
                <a:cs typeface="Arial MT"/>
              </a:rPr>
              <a:t>companies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 boost profits by almost 100% by retaining just 5% </a:t>
            </a:r>
            <a:r>
              <a:rPr sz="1200" dirty="0">
                <a:latin typeface="Arial MT"/>
                <a:cs typeface="Arial MT"/>
              </a:rPr>
              <a:t>more of their </a:t>
            </a:r>
            <a:r>
              <a:rPr sz="1200" spc="-5" dirty="0">
                <a:latin typeface="Arial MT"/>
                <a:cs typeface="Arial MT"/>
              </a:rPr>
              <a:t>customers. </a:t>
            </a:r>
            <a:r>
              <a:rPr sz="1200" dirty="0">
                <a:latin typeface="Arial MT"/>
                <a:cs typeface="Arial MT"/>
              </a:rPr>
              <a:t> Further, it </a:t>
            </a:r>
            <a:r>
              <a:rPr sz="1200" spc="-5" dirty="0">
                <a:latin typeface="Arial MT"/>
                <a:cs typeface="Arial MT"/>
              </a:rPr>
              <a:t>is also very important to understand the life time </a:t>
            </a:r>
            <a:r>
              <a:rPr sz="1200" spc="-10" dirty="0">
                <a:latin typeface="Arial MT"/>
                <a:cs typeface="Arial MT"/>
              </a:rPr>
              <a:t>value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a customer. </a:t>
            </a:r>
            <a:r>
              <a:rPr sz="1200" dirty="0">
                <a:latin typeface="Arial MT"/>
                <a:cs typeface="Arial MT"/>
              </a:rPr>
              <a:t> Further, if </a:t>
            </a:r>
            <a:r>
              <a:rPr sz="1200" spc="-5" dirty="0">
                <a:latin typeface="Arial MT"/>
                <a:cs typeface="Arial MT"/>
              </a:rPr>
              <a:t>by a positive word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mouth, </a:t>
            </a:r>
            <a:r>
              <a:rPr sz="1200" spc="-10" dirty="0">
                <a:latin typeface="Arial MT"/>
                <a:cs typeface="Arial MT"/>
              </a:rPr>
              <a:t>he </a:t>
            </a:r>
            <a:r>
              <a:rPr sz="1200" spc="-5" dirty="0">
                <a:latin typeface="Arial MT"/>
                <a:cs typeface="Arial MT"/>
              </a:rPr>
              <a:t>brings </a:t>
            </a:r>
            <a:r>
              <a:rPr sz="1200" dirty="0">
                <a:latin typeface="Arial MT"/>
                <a:cs typeface="Arial MT"/>
              </a:rPr>
              <a:t>just </a:t>
            </a:r>
            <a:r>
              <a:rPr sz="1200" spc="-5" dirty="0">
                <a:latin typeface="Arial MT"/>
                <a:cs typeface="Arial MT"/>
              </a:rPr>
              <a:t>one more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to 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organization, his value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the organization doubles.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Therefore,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is important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all 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employees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organization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understand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life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 </a:t>
            </a:r>
            <a:r>
              <a:rPr sz="1200" dirty="0">
                <a:latin typeface="Arial MT"/>
                <a:cs typeface="Arial MT"/>
              </a:rPr>
              <a:t> customers.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2004" y="7253478"/>
            <a:ext cx="5763895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algn="just">
              <a:lnSpc>
                <a:spcPct val="1442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ADVANTAGES</a:t>
            </a:r>
            <a:r>
              <a:rPr sz="1200" b="1" dirty="0">
                <a:latin typeface="Arial"/>
                <a:cs typeface="Arial"/>
              </a:rPr>
              <a:t> OF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CUSTOMER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RETENTION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POSSIBILITY</a:t>
            </a:r>
            <a:r>
              <a:rPr sz="1200" b="1" dirty="0">
                <a:latin typeface="Arial"/>
                <a:cs typeface="Arial"/>
              </a:rPr>
              <a:t> OF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REPEAT </a:t>
            </a:r>
            <a:r>
              <a:rPr sz="1200" b="1" spc="-5" dirty="0">
                <a:latin typeface="Arial"/>
                <a:cs typeface="Arial"/>
              </a:rPr>
              <a:t> BUSINESS: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43800"/>
              </a:lnSpc>
              <a:spcBef>
                <a:spcPts val="785"/>
              </a:spcBef>
            </a:pPr>
            <a:r>
              <a:rPr sz="1200" dirty="0">
                <a:latin typeface="Arial MT"/>
                <a:cs typeface="Arial MT"/>
              </a:rPr>
              <a:t>This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probably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most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obvious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advantage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retention.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Effective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services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5" dirty="0">
                <a:latin typeface="Arial MT"/>
                <a:cs typeface="Arial MT"/>
              </a:rPr>
              <a:t>lead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customer satisfaction </a:t>
            </a:r>
            <a:r>
              <a:rPr sz="1200" spc="-10" dirty="0">
                <a:latin typeface="Arial MT"/>
                <a:cs typeface="Arial MT"/>
              </a:rPr>
              <a:t>will </a:t>
            </a:r>
            <a:r>
              <a:rPr sz="1200" dirty="0">
                <a:latin typeface="Arial MT"/>
                <a:cs typeface="Arial MT"/>
              </a:rPr>
              <a:t>make </a:t>
            </a:r>
            <a:r>
              <a:rPr sz="1200" spc="-5" dirty="0">
                <a:latin typeface="Arial MT"/>
                <a:cs typeface="Arial MT"/>
              </a:rPr>
              <a:t>customer coming back to again, </a:t>
            </a:r>
            <a:r>
              <a:rPr sz="1200" dirty="0">
                <a:latin typeface="Arial MT"/>
                <a:cs typeface="Arial MT"/>
              </a:rPr>
              <a:t> thus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giving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repeat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Repeat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win-win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proposition</a:t>
            </a:r>
            <a:r>
              <a:rPr sz="1200" dirty="0">
                <a:latin typeface="Arial MT"/>
                <a:cs typeface="Arial MT"/>
              </a:rPr>
              <a:t> for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business </a:t>
            </a:r>
            <a:r>
              <a:rPr sz="1200" spc="-5" dirty="0">
                <a:latin typeface="Arial MT"/>
                <a:cs typeface="Arial MT"/>
              </a:rPr>
              <a:t>or service and the customer. The </a:t>
            </a:r>
            <a:r>
              <a:rPr sz="1200" dirty="0">
                <a:latin typeface="Arial MT"/>
                <a:cs typeface="Arial MT"/>
              </a:rPr>
              <a:t>business </a:t>
            </a:r>
            <a:r>
              <a:rPr sz="1200" spc="-5" dirty="0">
                <a:latin typeface="Arial MT"/>
                <a:cs typeface="Arial MT"/>
              </a:rPr>
              <a:t>reduces the </a:t>
            </a:r>
            <a:r>
              <a:rPr sz="1200" dirty="0">
                <a:latin typeface="Arial MT"/>
                <a:cs typeface="Arial MT"/>
              </a:rPr>
              <a:t>cost of </a:t>
            </a:r>
            <a:r>
              <a:rPr sz="1200" spc="-5" dirty="0">
                <a:latin typeface="Arial MT"/>
                <a:cs typeface="Arial MT"/>
              </a:rPr>
              <a:t>customer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acquisition, while the customer reduces the cost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finding a reliable vendor and thus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also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saves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 costs associated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switching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vendors.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964938" cy="19705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052444"/>
              <a:ext cx="5702808" cy="2651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445" y="5875019"/>
              <a:ext cx="4694808" cy="19621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0567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55767" cy="41254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59" y="5375274"/>
              <a:ext cx="4930521" cy="153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770" y="7204074"/>
              <a:ext cx="5368925" cy="22001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4377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440" y="1089659"/>
              <a:ext cx="3740277" cy="1645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975" y="2976879"/>
              <a:ext cx="5453761" cy="21799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5337174"/>
              <a:ext cx="3554857" cy="18726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7393304"/>
              <a:ext cx="5723890" cy="21907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3808857" cy="2124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223894"/>
              <a:ext cx="4810379" cy="3637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7059294"/>
              <a:ext cx="3520440" cy="175234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4377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25922" cy="2186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261359"/>
              <a:ext cx="3596640" cy="2385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5835649"/>
              <a:ext cx="5756021" cy="38004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39629"/>
              <a:ext cx="5837555" cy="93345"/>
            </a:xfrm>
            <a:custGeom>
              <a:avLst/>
              <a:gdLst/>
              <a:ahLst/>
              <a:cxnLst/>
              <a:rect l="l" t="t" r="r" b="b"/>
              <a:pathLst>
                <a:path w="5837555" h="93345">
                  <a:moveTo>
                    <a:pt x="5768975" y="86995"/>
                  </a:moveTo>
                  <a:lnTo>
                    <a:pt x="0" y="86995"/>
                  </a:lnTo>
                  <a:lnTo>
                    <a:pt x="0" y="93345"/>
                  </a:lnTo>
                  <a:lnTo>
                    <a:pt x="5768975" y="93345"/>
                  </a:lnTo>
                  <a:lnTo>
                    <a:pt x="5768975" y="86995"/>
                  </a:lnTo>
                  <a:close/>
                </a:path>
                <a:path w="5837555" h="93345">
                  <a:moveTo>
                    <a:pt x="5837555" y="0"/>
                  </a:moveTo>
                  <a:lnTo>
                    <a:pt x="68580" y="0"/>
                  </a:lnTo>
                  <a:lnTo>
                    <a:pt x="68580" y="6350"/>
                  </a:lnTo>
                  <a:lnTo>
                    <a:pt x="5837555" y="6350"/>
                  </a:lnTo>
                  <a:lnTo>
                    <a:pt x="58375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1047114"/>
              <a:ext cx="3382645" cy="15313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2863849"/>
              <a:ext cx="5092065" cy="3988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7015479"/>
              <a:ext cx="2983229" cy="13989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0343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613656" cy="34773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79" y="4686299"/>
              <a:ext cx="3382836" cy="13563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39629"/>
              <a:ext cx="5837555" cy="92710"/>
            </a:xfrm>
            <a:custGeom>
              <a:avLst/>
              <a:gdLst/>
              <a:ahLst/>
              <a:cxnLst/>
              <a:rect l="l" t="t" r="r" b="b"/>
              <a:pathLst>
                <a:path w="5837555" h="92709">
                  <a:moveTo>
                    <a:pt x="5768975" y="86372"/>
                  </a:moveTo>
                  <a:lnTo>
                    <a:pt x="0" y="86372"/>
                  </a:lnTo>
                  <a:lnTo>
                    <a:pt x="0" y="92710"/>
                  </a:lnTo>
                  <a:lnTo>
                    <a:pt x="5768975" y="92710"/>
                  </a:lnTo>
                  <a:lnTo>
                    <a:pt x="5768975" y="86372"/>
                  </a:lnTo>
                  <a:close/>
                </a:path>
                <a:path w="5837555" h="92709">
                  <a:moveTo>
                    <a:pt x="5837555" y="0"/>
                  </a:moveTo>
                  <a:lnTo>
                    <a:pt x="68580" y="0"/>
                  </a:lnTo>
                  <a:lnTo>
                    <a:pt x="68580" y="6350"/>
                  </a:lnTo>
                  <a:lnTo>
                    <a:pt x="5837555" y="6350"/>
                  </a:lnTo>
                  <a:lnTo>
                    <a:pt x="58375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040630" cy="3944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061584"/>
              <a:ext cx="3368040" cy="18516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54869"/>
              <a:ext cx="5837555" cy="77470"/>
            </a:xfrm>
            <a:custGeom>
              <a:avLst/>
              <a:gdLst/>
              <a:ahLst/>
              <a:cxnLst/>
              <a:rect l="l" t="t" r="r" b="b"/>
              <a:pathLst>
                <a:path w="5837555" h="77470">
                  <a:moveTo>
                    <a:pt x="5768975" y="71132"/>
                  </a:moveTo>
                  <a:lnTo>
                    <a:pt x="0" y="71132"/>
                  </a:lnTo>
                  <a:lnTo>
                    <a:pt x="0" y="77470"/>
                  </a:lnTo>
                  <a:lnTo>
                    <a:pt x="5768975" y="77470"/>
                  </a:lnTo>
                  <a:lnTo>
                    <a:pt x="5768975" y="71132"/>
                  </a:lnTo>
                  <a:close/>
                </a:path>
                <a:path w="5837555" h="77470">
                  <a:moveTo>
                    <a:pt x="5837555" y="0"/>
                  </a:moveTo>
                  <a:lnTo>
                    <a:pt x="68580" y="0"/>
                  </a:lnTo>
                  <a:lnTo>
                    <a:pt x="68580" y="6350"/>
                  </a:lnTo>
                  <a:lnTo>
                    <a:pt x="5837555" y="6350"/>
                  </a:lnTo>
                  <a:lnTo>
                    <a:pt x="58375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74690" cy="4187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322569"/>
              <a:ext cx="3581400" cy="18364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78407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26938" cy="45994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5699759"/>
              <a:ext cx="5720080" cy="18515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02004" y="8079485"/>
            <a:ext cx="572389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OBSERVATIONS: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Arial"/>
              <a:cs typeface="Arial"/>
            </a:endParaRPr>
          </a:p>
          <a:p>
            <a:pPr marL="469265" indent="-230504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Female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(67%)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male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endParaRPr sz="1200">
              <a:latin typeface="Arial MT"/>
              <a:cs typeface="Arial MT"/>
            </a:endParaRPr>
          </a:p>
          <a:p>
            <a:pPr marL="469265" marR="5080" indent="-228600">
              <a:lnSpc>
                <a:spcPct val="134200"/>
              </a:lnSpc>
              <a:spcBef>
                <a:spcPts val="20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between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50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years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shopped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more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5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75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%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customers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 between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 to 50</a:t>
            </a:r>
            <a:endParaRPr sz="1200">
              <a:latin typeface="Arial MT"/>
              <a:cs typeface="Arial MT"/>
            </a:endParaRPr>
          </a:p>
          <a:p>
            <a:pPr marL="469265" indent="-230504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sz="1200" spc="-5" dirty="0">
                <a:latin typeface="Arial MT"/>
                <a:cs typeface="Arial MT"/>
              </a:rPr>
              <a:t>Delhi, Bangalore,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Noida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cities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high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 buyers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45675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43329"/>
            <a:ext cx="5765800" cy="729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REDUCED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COSTS </a:t>
            </a:r>
            <a:r>
              <a:rPr sz="1200" b="1" spc="-5" dirty="0">
                <a:latin typeface="Arial"/>
                <a:cs typeface="Arial"/>
              </a:rPr>
              <a:t>FOR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CUSTOMER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ACQUISITION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143700"/>
              </a:lnSpc>
              <a:spcBef>
                <a:spcPts val="810"/>
              </a:spcBef>
            </a:pPr>
            <a:r>
              <a:rPr sz="1200" spc="-5" dirty="0">
                <a:latin typeface="Arial MT"/>
                <a:cs typeface="Arial MT"/>
              </a:rPr>
              <a:t>Acquiring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certain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associated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costs.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include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costs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associated with advertising, following up, sales demos, travel and meeting cost etc.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having a repeat customer means that the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means that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5" dirty="0">
                <a:latin typeface="Arial MT"/>
                <a:cs typeface="Arial MT"/>
              </a:rPr>
              <a:t> already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aware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your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processes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predict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certain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quality</a:t>
            </a:r>
            <a:r>
              <a:rPr sz="1200" spc="30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output,</a:t>
            </a:r>
            <a:r>
              <a:rPr sz="1200" spc="3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thus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minimizing the cost involved </a:t>
            </a:r>
            <a:r>
              <a:rPr sz="1200" spc="-1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new customer acquisition. Having a repeat customer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also has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potential to open </a:t>
            </a:r>
            <a:r>
              <a:rPr sz="1200" spc="-10" dirty="0">
                <a:latin typeface="Arial MT"/>
                <a:cs typeface="Arial MT"/>
              </a:rPr>
              <a:t>up </a:t>
            </a:r>
            <a:r>
              <a:rPr sz="1200" spc="-5" dirty="0">
                <a:latin typeface="Arial MT"/>
                <a:cs typeface="Arial MT"/>
              </a:rPr>
              <a:t>another channel to advertise your </a:t>
            </a:r>
            <a:r>
              <a:rPr sz="1200" dirty="0">
                <a:latin typeface="Arial MT"/>
                <a:cs typeface="Arial MT"/>
              </a:rPr>
              <a:t>business </a:t>
            </a:r>
            <a:r>
              <a:rPr sz="1200" spc="-5" dirty="0">
                <a:latin typeface="Arial MT"/>
                <a:cs typeface="Arial MT"/>
              </a:rPr>
              <a:t>word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mouth. Word of </a:t>
            </a:r>
            <a:r>
              <a:rPr sz="1200" spc="-5" dirty="0">
                <a:latin typeface="Arial MT"/>
                <a:cs typeface="Arial MT"/>
              </a:rPr>
              <a:t>mouth advertising recommendations are perhaps the </a:t>
            </a:r>
            <a:r>
              <a:rPr sz="1200" dirty="0">
                <a:latin typeface="Arial MT"/>
                <a:cs typeface="Arial MT"/>
              </a:rPr>
              <a:t>most </a:t>
            </a:r>
            <a:r>
              <a:rPr sz="1200" spc="-10" dirty="0">
                <a:latin typeface="Arial MT"/>
                <a:cs typeface="Arial MT"/>
              </a:rPr>
              <a:t>important </a:t>
            </a:r>
            <a:r>
              <a:rPr sz="1200" spc="-5" dirty="0">
                <a:latin typeface="Arial MT"/>
                <a:cs typeface="Arial MT"/>
              </a:rPr>
              <a:t> outcome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satisfied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FOSTERING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GREATER INTERACTION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BETWEEN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BUSINESS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AND </a:t>
            </a:r>
            <a:r>
              <a:rPr sz="1200" b="1" dirty="0">
                <a:latin typeface="Arial"/>
                <a:cs typeface="Arial"/>
              </a:rPr>
              <a:t>CUSTOMER</a:t>
            </a:r>
            <a:endParaRPr sz="1200" dirty="0">
              <a:latin typeface="Arial"/>
              <a:cs typeface="Arial"/>
            </a:endParaRPr>
          </a:p>
          <a:p>
            <a:pPr marL="12700" marR="8255" algn="just">
              <a:lnSpc>
                <a:spcPct val="143800"/>
              </a:lnSpc>
              <a:spcBef>
                <a:spcPts val="810"/>
              </a:spcBef>
            </a:pPr>
            <a:r>
              <a:rPr sz="1200" dirty="0">
                <a:latin typeface="Arial MT"/>
                <a:cs typeface="Arial MT"/>
              </a:rPr>
              <a:t>Today’s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markets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increasingly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moving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away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mass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standard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service,</a:t>
            </a:r>
            <a:r>
              <a:rPr sz="1200" dirty="0">
                <a:latin typeface="Arial MT"/>
                <a:cs typeface="Arial MT"/>
              </a:rPr>
              <a:t> towards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more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customized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market,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where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and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tailored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meet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customers’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specific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requirements.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repeat </a:t>
            </a:r>
            <a:r>
              <a:rPr sz="1200" dirty="0">
                <a:latin typeface="Arial MT"/>
                <a:cs typeface="Arial MT"/>
              </a:rPr>
              <a:t> customer </a:t>
            </a:r>
            <a:r>
              <a:rPr sz="1200" spc="-5" dirty="0">
                <a:latin typeface="Arial MT"/>
                <a:cs typeface="Arial MT"/>
              </a:rPr>
              <a:t>is an opportunity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10" dirty="0">
                <a:latin typeface="Arial MT"/>
                <a:cs typeface="Arial MT"/>
              </a:rPr>
              <a:t>you </a:t>
            </a:r>
            <a:r>
              <a:rPr sz="1200" spc="-5" dirty="0">
                <a:latin typeface="Arial MT"/>
                <a:cs typeface="Arial MT"/>
              </a:rPr>
              <a:t>to build</a:t>
            </a:r>
            <a:r>
              <a:rPr sz="1200" spc="6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more focused relationship based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spc="-5" dirty="0">
                <a:latin typeface="Arial MT"/>
                <a:cs typeface="Arial MT"/>
              </a:rPr>
              <a:t> your</a:t>
            </a:r>
            <a:r>
              <a:rPr sz="1200" dirty="0">
                <a:latin typeface="Arial MT"/>
                <a:cs typeface="Arial MT"/>
              </a:rPr>
              <a:t> customers’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specific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needs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requirements.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ensured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</a:t>
            </a:r>
            <a:r>
              <a:rPr sz="1200" dirty="0">
                <a:latin typeface="Arial MT"/>
                <a:cs typeface="Arial MT"/>
              </a:rPr>
              <a:t> customer </a:t>
            </a:r>
            <a:r>
              <a:rPr sz="1200" spc="-5" dirty="0">
                <a:latin typeface="Arial MT"/>
                <a:cs typeface="Arial MT"/>
              </a:rPr>
              <a:t>who comes </a:t>
            </a:r>
            <a:r>
              <a:rPr sz="1200" dirty="0">
                <a:latin typeface="Arial MT"/>
                <a:cs typeface="Arial MT"/>
              </a:rPr>
              <a:t>back, </a:t>
            </a:r>
            <a:r>
              <a:rPr sz="1200" spc="-5" dirty="0">
                <a:latin typeface="Arial MT"/>
                <a:cs typeface="Arial MT"/>
              </a:rPr>
              <a:t>you have more confidence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suggest improvements,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provide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</a:t>
            </a:r>
            <a:r>
              <a:rPr sz="1200" spc="-5" dirty="0">
                <a:latin typeface="Arial MT"/>
                <a:cs typeface="Arial MT"/>
              </a:rPr>
              <a:t> insight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better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understand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needs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consequently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design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 and services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5" dirty="0">
                <a:latin typeface="Arial MT"/>
                <a:cs typeface="Arial MT"/>
              </a:rPr>
              <a:t>are relevant. Having a repeat business also provides </a:t>
            </a:r>
            <a:r>
              <a:rPr sz="1200" spc="-10" dirty="0">
                <a:latin typeface="Arial MT"/>
                <a:cs typeface="Arial MT"/>
              </a:rPr>
              <a:t>an </a:t>
            </a:r>
            <a:r>
              <a:rPr sz="1200" spc="-5" dirty="0">
                <a:latin typeface="Arial MT"/>
                <a:cs typeface="Arial MT"/>
              </a:rPr>
              <a:t> opportunity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10" dirty="0">
                <a:latin typeface="Arial MT"/>
                <a:cs typeface="Arial MT"/>
              </a:rPr>
              <a:t>buyer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seller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co-create products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services.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HAVING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MORE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DELIGHTED CUSTOMERS</a:t>
            </a:r>
            <a:endParaRPr sz="1200" dirty="0">
              <a:latin typeface="Arial"/>
              <a:cs typeface="Arial"/>
            </a:endParaRPr>
          </a:p>
          <a:p>
            <a:pPr marL="12700" marR="7620" algn="just">
              <a:lnSpc>
                <a:spcPct val="1439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Effective </a:t>
            </a:r>
            <a:r>
              <a:rPr sz="1200" spc="-5" dirty="0">
                <a:latin typeface="Arial MT"/>
                <a:cs typeface="Arial MT"/>
              </a:rPr>
              <a:t>customer retention strategies allow you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move from the zone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delight.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Studies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delight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5" dirty="0">
                <a:latin typeface="Arial MT"/>
                <a:cs typeface="Arial MT"/>
              </a:rPr>
              <a:t> achieved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only </a:t>
            </a:r>
            <a:r>
              <a:rPr sz="1200" dirty="0">
                <a:latin typeface="Arial MT"/>
                <a:cs typeface="Arial MT"/>
              </a:rPr>
              <a:t>when </a:t>
            </a:r>
            <a:r>
              <a:rPr sz="1200" spc="-5" dirty="0">
                <a:latin typeface="Arial MT"/>
                <a:cs typeface="Arial MT"/>
              </a:rPr>
              <a:t>there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a perfect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synergy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between 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buyer needs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 buyer understands what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seller can deliver exactly </a:t>
            </a:r>
            <a:r>
              <a:rPr sz="1200" dirty="0">
                <a:latin typeface="Arial MT"/>
                <a:cs typeface="Arial MT"/>
              </a:rPr>
              <a:t>what </a:t>
            </a:r>
            <a:r>
              <a:rPr sz="1200" spc="-5" dirty="0">
                <a:latin typeface="Arial MT"/>
                <a:cs typeface="Arial MT"/>
              </a:rPr>
              <a:t>the customer need. </a:t>
            </a:r>
            <a:r>
              <a:rPr sz="1200" dirty="0">
                <a:latin typeface="Arial MT"/>
                <a:cs typeface="Arial MT"/>
              </a:rPr>
              <a:t>If </a:t>
            </a:r>
            <a:r>
              <a:rPr sz="1200" spc="-10" dirty="0">
                <a:latin typeface="Arial MT"/>
                <a:cs typeface="Arial MT"/>
              </a:rPr>
              <a:t>you </a:t>
            </a:r>
            <a:r>
              <a:rPr sz="1200" spc="-5" dirty="0">
                <a:latin typeface="Arial MT"/>
                <a:cs typeface="Arial MT"/>
              </a:rPr>
              <a:t> are able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deliver your </a:t>
            </a:r>
            <a:r>
              <a:rPr sz="1200" dirty="0">
                <a:latin typeface="Arial MT"/>
                <a:cs typeface="Arial MT"/>
              </a:rPr>
              <a:t>customers, </a:t>
            </a:r>
            <a:r>
              <a:rPr sz="1200" spc="-5" dirty="0">
                <a:latin typeface="Arial MT"/>
                <a:cs typeface="Arial MT"/>
              </a:rPr>
              <a:t>you have better chance of them coming back to </a:t>
            </a:r>
            <a:r>
              <a:rPr sz="1200" dirty="0">
                <a:latin typeface="Arial MT"/>
                <a:cs typeface="Arial MT"/>
              </a:rPr>
              <a:t> you,</a:t>
            </a:r>
            <a:r>
              <a:rPr sz="1200" spc="-5" dirty="0">
                <a:latin typeface="Arial MT"/>
                <a:cs typeface="Arial MT"/>
              </a:rPr>
              <a:t> since </a:t>
            </a:r>
            <a:r>
              <a:rPr sz="1200" dirty="0">
                <a:latin typeface="Arial MT"/>
                <a:cs typeface="Arial MT"/>
              </a:rPr>
              <a:t>they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now</a:t>
            </a:r>
            <a:r>
              <a:rPr sz="1200" spc="-10" dirty="0">
                <a:latin typeface="Arial MT"/>
                <a:cs typeface="Arial MT"/>
              </a:rPr>
              <a:t> know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you</a:t>
            </a:r>
            <a:r>
              <a:rPr sz="1200" dirty="0">
                <a:latin typeface="Arial MT"/>
                <a:cs typeface="Arial MT"/>
              </a:rPr>
              <a:t> 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different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competition.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719" y="976121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9080" y="817624"/>
            <a:ext cx="5514975" cy="872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31115" indent="-228600">
              <a:lnSpc>
                <a:spcPct val="133500"/>
              </a:lnSpc>
              <a:spcBef>
                <a:spcPts val="10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36% customers were found shopping online for more </a:t>
            </a:r>
            <a:r>
              <a:rPr sz="1200" spc="-10" dirty="0">
                <a:latin typeface="Arial MT"/>
                <a:cs typeface="Arial MT"/>
              </a:rPr>
              <a:t>than </a:t>
            </a:r>
            <a:r>
              <a:rPr sz="1200" spc="-5" dirty="0">
                <a:latin typeface="Arial MT"/>
                <a:cs typeface="Arial MT"/>
              </a:rPr>
              <a:t>4 years </a:t>
            </a:r>
            <a:r>
              <a:rPr sz="1200" dirty="0">
                <a:latin typeface="Arial MT"/>
                <a:cs typeface="Arial MT"/>
              </a:rPr>
              <a:t>, </a:t>
            </a:r>
            <a:r>
              <a:rPr sz="1200" spc="-5" dirty="0">
                <a:latin typeface="Arial MT"/>
                <a:cs typeface="Arial MT"/>
              </a:rPr>
              <a:t>24% were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 for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2-3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years</a:t>
            </a:r>
            <a:endParaRPr sz="1200">
              <a:latin typeface="Arial MT"/>
              <a:cs typeface="Arial MT"/>
            </a:endParaRPr>
          </a:p>
          <a:p>
            <a:pPr marL="242570" marR="469900" indent="-228600">
              <a:lnSpc>
                <a:spcPct val="138800"/>
              </a:lnSpc>
              <a:spcBef>
                <a:spcPts val="11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IN last </a:t>
            </a:r>
            <a:r>
              <a:rPr sz="1200" spc="-5" dirty="0">
                <a:latin typeface="Arial MT"/>
                <a:cs typeface="Arial MT"/>
              </a:rPr>
              <a:t>one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year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42%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 purchased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less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times,23%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purchased</a:t>
            </a:r>
            <a:r>
              <a:rPr sz="1200" dirty="0">
                <a:latin typeface="Arial MT"/>
                <a:cs typeface="Arial MT"/>
              </a:rPr>
              <a:t> 31-40 </a:t>
            </a:r>
            <a:r>
              <a:rPr sz="1200" spc="-5" dirty="0">
                <a:latin typeface="Arial MT"/>
                <a:cs typeface="Arial MT"/>
              </a:rPr>
              <a:t>times </a:t>
            </a:r>
            <a:r>
              <a:rPr sz="1200" dirty="0">
                <a:latin typeface="Arial MT"/>
                <a:cs typeface="Arial MT"/>
              </a:rPr>
              <a:t>only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percent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 than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42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times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70% customers used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mobile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internet 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endParaRPr sz="1200">
              <a:latin typeface="Arial MT"/>
              <a:cs typeface="Arial MT"/>
            </a:endParaRPr>
          </a:p>
          <a:p>
            <a:pPr marL="242570" marR="63500" indent="-228600">
              <a:lnSpc>
                <a:spcPct val="133300"/>
              </a:lnSpc>
              <a:spcBef>
                <a:spcPts val="5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52% customers used Smartphone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online purchase, 32% used laptop </a:t>
            </a:r>
            <a:r>
              <a:rPr sz="1200" dirty="0">
                <a:latin typeface="Arial MT"/>
                <a:cs typeface="Arial MT"/>
              </a:rPr>
              <a:t>least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4% used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tablet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45% customers </a:t>
            </a:r>
            <a:r>
              <a:rPr sz="1200" spc="-10" dirty="0">
                <a:latin typeface="Arial MT"/>
                <a:cs typeface="Arial MT"/>
              </a:rPr>
              <a:t>use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Windows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phone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2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80%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used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Google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chrome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86% customers uses Search engine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-5" dirty="0">
                <a:latin typeface="Arial MT"/>
                <a:cs typeface="Arial MT"/>
              </a:rPr>
              <a:t>reach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favorite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</a:t>
            </a:r>
            <a:endParaRPr sz="1200">
              <a:latin typeface="Arial MT"/>
              <a:cs typeface="Arial MT"/>
            </a:endParaRPr>
          </a:p>
          <a:p>
            <a:pPr marL="242570" marR="5080" indent="-228600">
              <a:lnSpc>
                <a:spcPts val="2039"/>
              </a:lnSpc>
              <a:spcBef>
                <a:spcPts val="9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After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first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visit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32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search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engine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reach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 store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32%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application. </a:t>
            </a:r>
            <a:r>
              <a:rPr sz="1200" dirty="0">
                <a:latin typeface="Arial MT"/>
                <a:cs typeface="Arial MT"/>
              </a:rPr>
              <a:t>We </a:t>
            </a:r>
            <a:r>
              <a:rPr sz="1200" spc="-5" dirty="0">
                <a:latin typeface="Arial MT"/>
                <a:cs typeface="Arial MT"/>
              </a:rPr>
              <a:t>can assume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these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 been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by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commerce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 as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downloaded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phone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fair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chance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again.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Also,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there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</a:t>
            </a:r>
            <a:r>
              <a:rPr sz="1200" dirty="0">
                <a:latin typeface="Arial MT"/>
                <a:cs typeface="Arial MT"/>
              </a:rPr>
              <a:t> few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Desktop/Laptop,</a:t>
            </a:r>
            <a:r>
              <a:rPr sz="1200" dirty="0">
                <a:latin typeface="Arial MT"/>
                <a:cs typeface="Arial MT"/>
              </a:rPr>
              <a:t> for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 no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you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stick</a:t>
            </a:r>
            <a:r>
              <a:rPr sz="1200" spc="-5" dirty="0">
                <a:latin typeface="Arial MT"/>
                <a:cs typeface="Arial MT"/>
              </a:rPr>
              <a:t> with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browser.</a:t>
            </a:r>
            <a:endParaRPr sz="1200">
              <a:latin typeface="Arial MT"/>
              <a:cs typeface="Arial MT"/>
            </a:endParaRPr>
          </a:p>
          <a:p>
            <a:pPr marL="242570" marR="39370" indent="-228600">
              <a:lnSpc>
                <a:spcPct val="134200"/>
              </a:lnSpc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46%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take </a:t>
            </a:r>
            <a:r>
              <a:rPr sz="1200" dirty="0">
                <a:latin typeface="Arial MT"/>
                <a:cs typeface="Arial MT"/>
              </a:rPr>
              <a:t>at </a:t>
            </a:r>
            <a:r>
              <a:rPr sz="1200" spc="-5" dirty="0">
                <a:latin typeface="Arial MT"/>
                <a:cs typeface="Arial MT"/>
              </a:rPr>
              <a:t>least 15</a:t>
            </a:r>
            <a:r>
              <a:rPr sz="1200" dirty="0">
                <a:latin typeface="Arial MT"/>
                <a:cs typeface="Arial MT"/>
              </a:rPr>
              <a:t> minutes</a:t>
            </a:r>
            <a:r>
              <a:rPr sz="1200" spc="-5" dirty="0">
                <a:latin typeface="Arial MT"/>
                <a:cs typeface="Arial MT"/>
              </a:rPr>
              <a:t> before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purchase, 26%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take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6-10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minutes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only</a:t>
            </a:r>
            <a:endParaRPr sz="1200">
              <a:latin typeface="Arial MT"/>
              <a:cs typeface="Arial MT"/>
            </a:endParaRPr>
          </a:p>
          <a:p>
            <a:pPr marL="242570" marR="172720" indent="-228600">
              <a:lnSpc>
                <a:spcPct val="135000"/>
              </a:lnSpc>
              <a:spcBef>
                <a:spcPts val="15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55%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prefer Credit/Debit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cards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make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,28%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preferred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COD 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17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%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preferred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Wallets</a:t>
            </a:r>
            <a:endParaRPr sz="1200">
              <a:latin typeface="Arial MT"/>
              <a:cs typeface="Arial MT"/>
            </a:endParaRPr>
          </a:p>
          <a:p>
            <a:pPr marL="242570" marR="140335" indent="-228600">
              <a:lnSpc>
                <a:spcPct val="134200"/>
              </a:lnSpc>
              <a:spcBef>
                <a:spcPts val="17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64%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abandon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 shopping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cart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sometimes,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19%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abandon </a:t>
            </a:r>
            <a:r>
              <a:rPr sz="1200" dirty="0">
                <a:latin typeface="Arial MT"/>
                <a:cs typeface="Arial MT"/>
              </a:rPr>
              <a:t>their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cart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frequently</a:t>
            </a:r>
            <a:endParaRPr sz="1200">
              <a:latin typeface="Arial MT"/>
              <a:cs typeface="Arial MT"/>
            </a:endParaRPr>
          </a:p>
          <a:p>
            <a:pPr marL="242570" marR="580390" indent="-228600">
              <a:lnSpc>
                <a:spcPct val="133300"/>
              </a:lnSpc>
              <a:spcBef>
                <a:spcPts val="19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49% customers abandon </a:t>
            </a:r>
            <a:r>
              <a:rPr sz="1200" dirty="0">
                <a:latin typeface="Arial MT"/>
                <a:cs typeface="Arial MT"/>
              </a:rPr>
              <a:t>their </a:t>
            </a:r>
            <a:r>
              <a:rPr sz="1200" spc="-5" dirty="0">
                <a:latin typeface="Arial MT"/>
                <a:cs typeface="Arial MT"/>
              </a:rPr>
              <a:t>bag due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better alternative offer, </a:t>
            </a:r>
            <a:r>
              <a:rPr sz="1200" spc="-15" dirty="0">
                <a:latin typeface="Arial MT"/>
                <a:cs typeface="Arial MT"/>
              </a:rPr>
              <a:t>20%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abandon due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code not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applicable</a:t>
            </a:r>
            <a:endParaRPr sz="1200">
              <a:latin typeface="Arial MT"/>
              <a:cs typeface="Arial MT"/>
            </a:endParaRPr>
          </a:p>
          <a:p>
            <a:pPr marL="242570" marR="172720" indent="-228600">
              <a:lnSpc>
                <a:spcPct val="134400"/>
              </a:lnSpc>
              <a:spcBef>
                <a:spcPts val="16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61% customers have strongly agreed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have easy website content which </a:t>
            </a:r>
            <a:r>
              <a:rPr sz="1200" spc="-10" dirty="0">
                <a:latin typeface="Arial MT"/>
                <a:cs typeface="Arial MT"/>
              </a:rPr>
              <a:t>is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easy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understand</a:t>
            </a:r>
            <a:endParaRPr sz="1200">
              <a:latin typeface="Arial MT"/>
              <a:cs typeface="Arial MT"/>
            </a:endParaRPr>
          </a:p>
          <a:p>
            <a:pPr marL="242570" marR="717550" indent="-228600">
              <a:lnSpc>
                <a:spcPct val="135000"/>
              </a:lnSpc>
              <a:spcBef>
                <a:spcPts val="16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43%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5" dirty="0">
                <a:latin typeface="Arial MT"/>
                <a:cs typeface="Arial MT"/>
              </a:rPr>
              <a:t> Information 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similar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" dirty="0">
                <a:latin typeface="Arial MT"/>
                <a:cs typeface="Arial MT"/>
              </a:rPr>
              <a:t> one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highlighted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 comparison.</a:t>
            </a:r>
            <a:endParaRPr sz="1200">
              <a:latin typeface="Arial MT"/>
              <a:cs typeface="Arial MT"/>
            </a:endParaRPr>
          </a:p>
          <a:p>
            <a:pPr marL="242570" marR="128905" indent="-228600">
              <a:lnSpc>
                <a:spcPct val="135000"/>
              </a:lnSpc>
              <a:spcBef>
                <a:spcPts val="14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70%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listed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seller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offered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decision</a:t>
            </a:r>
            <a:endParaRPr sz="1200">
              <a:latin typeface="Arial MT"/>
              <a:cs typeface="Arial MT"/>
            </a:endParaRPr>
          </a:p>
          <a:p>
            <a:pPr marL="242570" marR="386715" indent="-228600">
              <a:lnSpc>
                <a:spcPct val="133300"/>
              </a:lnSpc>
              <a:spcBef>
                <a:spcPts val="19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90%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</a:t>
            </a:r>
            <a:r>
              <a:rPr sz="1200" dirty="0">
                <a:latin typeface="Arial MT"/>
                <a:cs typeface="Arial MT"/>
              </a:rPr>
              <a:t> relevant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r>
              <a:rPr sz="1200" dirty="0">
                <a:latin typeface="Arial MT"/>
                <a:cs typeface="Arial MT"/>
              </a:rPr>
              <a:t> 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listed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stated </a:t>
            </a:r>
            <a:r>
              <a:rPr sz="1200" spc="-5" dirty="0">
                <a:latin typeface="Arial MT"/>
                <a:cs typeface="Arial MT"/>
              </a:rPr>
              <a:t>clearly.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90% customers agreed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easily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navigable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700895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9080" y="811529"/>
            <a:ext cx="5501005" cy="85280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2570" indent="-230504">
              <a:lnSpc>
                <a:spcPct val="100000"/>
              </a:lnSpc>
              <a:spcBef>
                <a:spcPts val="6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85%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had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issues</a:t>
            </a:r>
            <a:r>
              <a:rPr sz="1200" spc="-5" dirty="0">
                <a:latin typeface="Arial MT"/>
                <a:cs typeface="Arial MT"/>
              </a:rPr>
              <a:t> with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loading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processing speed</a:t>
            </a:r>
            <a:endParaRPr sz="1200">
              <a:latin typeface="Arial MT"/>
              <a:cs typeface="Arial MT"/>
            </a:endParaRPr>
          </a:p>
          <a:p>
            <a:pPr marL="242570" marR="142875" indent="-228600">
              <a:lnSpc>
                <a:spcPts val="2020"/>
              </a:lnSpc>
              <a:spcBef>
                <a:spcPts val="11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87%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user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friendly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interface.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invest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heavily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creating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friendly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websites,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242570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latin typeface="Arial MT"/>
                <a:cs typeface="Arial MT"/>
              </a:rPr>
              <a:t>customers </a:t>
            </a:r>
            <a:r>
              <a:rPr sz="1200" spc="-10" dirty="0">
                <a:latin typeface="Arial MT"/>
                <a:cs typeface="Arial MT"/>
              </a:rPr>
              <a:t>do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work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around </a:t>
            </a:r>
            <a:r>
              <a:rPr sz="1200" dirty="0">
                <a:latin typeface="Arial MT"/>
                <a:cs typeface="Arial MT"/>
              </a:rPr>
              <a:t>much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overall </a:t>
            </a:r>
            <a:r>
              <a:rPr sz="1200" spc="-5" dirty="0">
                <a:latin typeface="Arial MT"/>
                <a:cs typeface="Arial MT"/>
              </a:rPr>
              <a:t>shopping</a:t>
            </a:r>
            <a:endParaRPr sz="1200">
              <a:latin typeface="Arial MT"/>
              <a:cs typeface="Arial MT"/>
            </a:endParaRPr>
          </a:p>
          <a:p>
            <a:pPr marL="242570">
              <a:lnSpc>
                <a:spcPct val="100000"/>
              </a:lnSpc>
              <a:spcBef>
                <a:spcPts val="585"/>
              </a:spcBef>
            </a:pPr>
            <a:r>
              <a:rPr sz="1200" spc="-5" dirty="0">
                <a:latin typeface="Arial MT"/>
                <a:cs typeface="Arial MT"/>
              </a:rPr>
              <a:t>experience 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smooth.</a:t>
            </a:r>
            <a:endParaRPr sz="1200">
              <a:latin typeface="Arial MT"/>
              <a:cs typeface="Arial MT"/>
            </a:endParaRPr>
          </a:p>
          <a:p>
            <a:pPr marL="242570" marR="50165" indent="-228600">
              <a:lnSpc>
                <a:spcPct val="140600"/>
              </a:lnSpc>
              <a:spcBef>
                <a:spcPts val="5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59%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strongly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agree</a:t>
            </a:r>
            <a:r>
              <a:rPr sz="1200" spc="-5" dirty="0">
                <a:latin typeface="Arial MT"/>
                <a:cs typeface="Arial MT"/>
              </a:rPr>
              <a:t> with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convenient paying methods. 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reluctance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make online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gradually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reducing.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acceptance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been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built by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addressing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trust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issue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time by</a:t>
            </a:r>
            <a:r>
              <a:rPr sz="1200" spc="-5" dirty="0">
                <a:latin typeface="Arial MT"/>
                <a:cs typeface="Arial MT"/>
              </a:rPr>
              <a:t> giving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an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 pay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Cash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Delivery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(COD)</a:t>
            </a:r>
            <a:endParaRPr sz="1200">
              <a:latin typeface="Arial MT"/>
              <a:cs typeface="Arial MT"/>
            </a:endParaRPr>
          </a:p>
          <a:p>
            <a:pPr marL="242570" marR="508000" indent="-228600">
              <a:lnSpc>
                <a:spcPct val="134200"/>
              </a:lnSpc>
              <a:spcBef>
                <a:spcPts val="16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52%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fulfill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part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transaction </a:t>
            </a:r>
            <a:r>
              <a:rPr sz="1200" dirty="0">
                <a:latin typeface="Arial MT"/>
                <a:cs typeface="Arial MT"/>
              </a:rPr>
              <a:t>at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stipulated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85%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like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organization's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readiness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assist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queries</a:t>
            </a:r>
            <a:endParaRPr sz="1200">
              <a:latin typeface="Arial MT"/>
              <a:cs typeface="Arial MT"/>
            </a:endParaRPr>
          </a:p>
          <a:p>
            <a:pPr marL="242570" marR="161290" indent="-228600">
              <a:lnSpc>
                <a:spcPts val="2020"/>
              </a:lnSpc>
              <a:spcBef>
                <a:spcPts val="11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Being able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guarantee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privacy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customer:</a:t>
            </a:r>
            <a:r>
              <a:rPr sz="1200" dirty="0">
                <a:latin typeface="Arial MT"/>
                <a:cs typeface="Arial MT"/>
              </a:rPr>
              <a:t> This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also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69%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strongly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Costumers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 concerned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unauthorized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data.</a:t>
            </a:r>
            <a:r>
              <a:rPr sz="1200" spc="-5" dirty="0">
                <a:latin typeface="Arial MT"/>
                <a:cs typeface="Arial MT"/>
              </a:rPr>
              <a:t> Protecting user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privacy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enable </a:t>
            </a:r>
            <a:r>
              <a:rPr sz="1200" dirty="0">
                <a:latin typeface="Arial MT"/>
                <a:cs typeface="Arial MT"/>
              </a:rPr>
              <a:t>stores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drive </a:t>
            </a:r>
            <a:r>
              <a:rPr sz="1200" dirty="0">
                <a:latin typeface="Arial MT"/>
                <a:cs typeface="Arial MT"/>
              </a:rPr>
              <a:t>more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revenue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gain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endParaRPr sz="1200">
              <a:latin typeface="Arial MT"/>
              <a:cs typeface="Arial MT"/>
            </a:endParaRPr>
          </a:p>
          <a:p>
            <a:pPr marL="242570" marR="94615" indent="-228600">
              <a:lnSpc>
                <a:spcPts val="2039"/>
              </a:lnSpc>
              <a:spcBef>
                <a:spcPts val="8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Responsiveness,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availability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several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communication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channels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(email,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twitter,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phone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etc.):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90%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channel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available,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reach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out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multiple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channels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endParaRPr sz="1200">
              <a:latin typeface="Arial MT"/>
              <a:cs typeface="Arial MT"/>
            </a:endParaRPr>
          </a:p>
          <a:p>
            <a:pPr marL="242570" marR="18415">
              <a:lnSpc>
                <a:spcPts val="2039"/>
              </a:lnSpc>
              <a:spcBef>
                <a:spcPts val="10"/>
              </a:spcBef>
            </a:pPr>
            <a:r>
              <a:rPr sz="1200" spc="-5" dirty="0">
                <a:latin typeface="Arial MT"/>
                <a:cs typeface="Arial MT"/>
              </a:rPr>
              <a:t>again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factor.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Being</a:t>
            </a:r>
            <a:r>
              <a:rPr sz="1200" dirty="0">
                <a:latin typeface="Arial MT"/>
                <a:cs typeface="Arial MT"/>
              </a:rPr>
              <a:t> able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communicate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easily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make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difference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both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experience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fulfill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goals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store.</a:t>
            </a:r>
            <a:endParaRPr sz="1200">
              <a:latin typeface="Arial MT"/>
              <a:cs typeface="Arial MT"/>
            </a:endParaRPr>
          </a:p>
          <a:p>
            <a:pPr marL="242570" marR="5080" indent="-228600">
              <a:lnSpc>
                <a:spcPts val="2020"/>
              </a:lnSpc>
              <a:spcBef>
                <a:spcPts val="8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gives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monetary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benefit 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discounts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customer: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Most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sites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offer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amazing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round-the-year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discounts.</a:t>
            </a:r>
            <a:endParaRPr sz="1200">
              <a:latin typeface="Arial MT"/>
              <a:cs typeface="Arial MT"/>
            </a:endParaRPr>
          </a:p>
          <a:p>
            <a:pPr marL="242570">
              <a:lnSpc>
                <a:spcPct val="100000"/>
              </a:lnSpc>
              <a:spcBef>
                <a:spcPts val="420"/>
              </a:spcBef>
            </a:pPr>
            <a:r>
              <a:rPr sz="1200" spc="-5" dirty="0">
                <a:latin typeface="Arial MT"/>
                <a:cs typeface="Arial MT"/>
              </a:rPr>
              <a:t>Banks and </a:t>
            </a:r>
            <a:r>
              <a:rPr sz="1200" dirty="0">
                <a:latin typeface="Arial MT"/>
                <a:cs typeface="Arial MT"/>
              </a:rPr>
              <a:t>Digital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Wallets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 happily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jumped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5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endParaRPr sz="1200">
              <a:latin typeface="Arial MT"/>
              <a:cs typeface="Arial MT"/>
            </a:endParaRPr>
          </a:p>
          <a:p>
            <a:pPr marL="242570" marR="432434">
              <a:lnSpc>
                <a:spcPct val="140000"/>
              </a:lnSpc>
              <a:spcBef>
                <a:spcPts val="15"/>
              </a:spcBef>
            </a:pPr>
            <a:r>
              <a:rPr sz="1200" spc="-5" dirty="0">
                <a:latin typeface="Arial MT"/>
                <a:cs typeface="Arial MT"/>
              </a:rPr>
              <a:t>bandwagon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by</a:t>
            </a:r>
            <a:r>
              <a:rPr sz="1200" spc="-5" dirty="0">
                <a:latin typeface="Arial MT"/>
                <a:cs typeface="Arial MT"/>
              </a:rPr>
              <a:t> providing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Reward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Points,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instant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Cashback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offers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addition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brand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discounts,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help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gain new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8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60%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enjoys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84% 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 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convenient and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flexible:</a:t>
            </a:r>
            <a:endParaRPr sz="1200">
              <a:latin typeface="Arial MT"/>
              <a:cs typeface="Arial MT"/>
            </a:endParaRPr>
          </a:p>
          <a:p>
            <a:pPr marL="242570" marR="89535" indent="-228600">
              <a:lnSpc>
                <a:spcPts val="2020"/>
              </a:lnSpc>
              <a:spcBef>
                <a:spcPts val="11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90%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return and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replacement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policy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helps</a:t>
            </a:r>
            <a:r>
              <a:rPr sz="1200" spc="-5" dirty="0">
                <a:latin typeface="Arial MT"/>
                <a:cs typeface="Arial MT"/>
              </a:rPr>
              <a:t> them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 decision.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</a:t>
            </a:r>
            <a:r>
              <a:rPr sz="1200" spc="-5" dirty="0">
                <a:latin typeface="Arial MT"/>
                <a:cs typeface="Arial MT"/>
              </a:rPr>
              <a:t> 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evident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fact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cannot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actually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endParaRPr sz="1200">
              <a:latin typeface="Arial MT"/>
              <a:cs typeface="Arial MT"/>
            </a:endParaRPr>
          </a:p>
          <a:p>
            <a:pPr marL="242570" marR="287020">
              <a:lnSpc>
                <a:spcPts val="2020"/>
              </a:lnSpc>
            </a:pPr>
            <a:r>
              <a:rPr sz="1200" dirty="0">
                <a:latin typeface="Arial MT"/>
                <a:cs typeface="Arial MT"/>
              </a:rPr>
              <a:t>touch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products, they</a:t>
            </a:r>
            <a:r>
              <a:rPr sz="1200" dirty="0">
                <a:latin typeface="Arial MT"/>
                <a:cs typeface="Arial MT"/>
              </a:rPr>
              <a:t> are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r>
              <a:rPr sz="1200" dirty="0">
                <a:latin typeface="Arial MT"/>
                <a:cs typeface="Arial MT"/>
              </a:rPr>
              <a:t> it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reaches home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they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would </a:t>
            </a:r>
            <a:r>
              <a:rPr sz="1200" spc="-5" dirty="0">
                <a:latin typeface="Arial MT"/>
                <a:cs typeface="Arial MT"/>
              </a:rPr>
              <a:t>want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return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replace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case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dissatisfaction.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61770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9080" y="800862"/>
            <a:ext cx="5491480" cy="641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>
              <a:lnSpc>
                <a:spcPct val="1435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websites </a:t>
            </a:r>
            <a:r>
              <a:rPr sz="1200" spc="-5" dirty="0">
                <a:latin typeface="Arial MT"/>
                <a:cs typeface="Arial MT"/>
              </a:rPr>
              <a:t>should make </a:t>
            </a:r>
            <a:r>
              <a:rPr sz="1200" dirty="0">
                <a:latin typeface="Arial MT"/>
                <a:cs typeface="Arial MT"/>
              </a:rPr>
              <a:t>strategies </a:t>
            </a:r>
            <a:r>
              <a:rPr sz="1200" spc="-10" dirty="0">
                <a:latin typeface="Arial MT"/>
                <a:cs typeface="Arial MT"/>
              </a:rPr>
              <a:t>around </a:t>
            </a:r>
            <a:r>
              <a:rPr sz="1200" spc="-5" dirty="0">
                <a:latin typeface="Arial MT"/>
                <a:cs typeface="Arial MT"/>
              </a:rPr>
              <a:t>easy </a:t>
            </a:r>
            <a:r>
              <a:rPr sz="1200" dirty="0">
                <a:latin typeface="Arial MT"/>
                <a:cs typeface="Arial MT"/>
              </a:rPr>
              <a:t>return </a:t>
            </a:r>
            <a:r>
              <a:rPr sz="1200" spc="-5" dirty="0">
                <a:latin typeface="Arial MT"/>
                <a:cs typeface="Arial MT"/>
              </a:rPr>
              <a:t>and replacement policy if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want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their</a:t>
            </a:r>
            <a:r>
              <a:rPr sz="1200" dirty="0">
                <a:latin typeface="Arial MT"/>
                <a:cs typeface="Arial MT"/>
              </a:rPr>
              <a:t> customers.</a:t>
            </a:r>
            <a:endParaRPr sz="1200">
              <a:latin typeface="Arial MT"/>
              <a:cs typeface="Arial MT"/>
            </a:endParaRPr>
          </a:p>
          <a:p>
            <a:pPr marL="242570" marR="346710" indent="-228600">
              <a:lnSpc>
                <a:spcPct val="132500"/>
              </a:lnSpc>
              <a:spcBef>
                <a:spcPts val="16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Around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agree</a:t>
            </a:r>
            <a:r>
              <a:rPr sz="1200" spc="-5" dirty="0">
                <a:latin typeface="Arial MT"/>
                <a:cs typeface="Arial MT"/>
              </a:rPr>
              <a:t> that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gaining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access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loyalty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program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benefit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  <a:p>
            <a:pPr marL="242570" marR="6350" indent="-228600">
              <a:lnSpc>
                <a:spcPct val="139700"/>
              </a:lnSpc>
              <a:spcBef>
                <a:spcPts val="10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Displaying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quality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improves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customers: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80%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it.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means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displaying quality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 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significant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association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repurchase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intentions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95% customers 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satisfied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-10" dirty="0">
                <a:latin typeface="Arial MT"/>
                <a:cs typeface="Arial MT"/>
              </a:rPr>
              <a:t> 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good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quality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endParaRPr sz="1200">
              <a:latin typeface="Arial MT"/>
              <a:cs typeface="Arial MT"/>
            </a:endParaRPr>
          </a:p>
          <a:p>
            <a:pPr marL="242570" marR="149860" indent="-228600">
              <a:lnSpc>
                <a:spcPct val="134200"/>
              </a:lnSpc>
              <a:spcBef>
                <a:spcPts val="3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Net </a:t>
            </a:r>
            <a:r>
              <a:rPr sz="1200" spc="-5" dirty="0">
                <a:latin typeface="Arial MT"/>
                <a:cs typeface="Arial MT"/>
              </a:rPr>
              <a:t>Benefit derived </a:t>
            </a:r>
            <a:r>
              <a:rPr sz="1200" spc="-10" dirty="0">
                <a:latin typeface="Arial MT"/>
                <a:cs typeface="Arial MT"/>
              </a:rPr>
              <a:t>from </a:t>
            </a:r>
            <a:r>
              <a:rPr sz="1200" spc="-5" dirty="0">
                <a:latin typeface="Arial MT"/>
                <a:cs typeface="Arial MT"/>
              </a:rPr>
              <a:t>shopping online </a:t>
            </a:r>
            <a:r>
              <a:rPr sz="1200" spc="-10" dirty="0">
                <a:latin typeface="Arial MT"/>
                <a:cs typeface="Arial MT"/>
              </a:rPr>
              <a:t>can </a:t>
            </a:r>
            <a:r>
              <a:rPr sz="1200" dirty="0">
                <a:latin typeface="Arial MT"/>
                <a:cs typeface="Arial MT"/>
              </a:rPr>
              <a:t>lead to </a:t>
            </a:r>
            <a:r>
              <a:rPr sz="1200" spc="-5" dirty="0">
                <a:latin typeface="Arial MT"/>
                <a:cs typeface="Arial MT"/>
              </a:rPr>
              <a:t>users satisfaction:90%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agreed</a:t>
            </a:r>
            <a:endParaRPr sz="1200">
              <a:latin typeface="Arial MT"/>
              <a:cs typeface="Arial MT"/>
            </a:endParaRPr>
          </a:p>
          <a:p>
            <a:pPr marL="242570" marR="59055" indent="-228600">
              <a:lnSpc>
                <a:spcPct val="140600"/>
              </a:lnSpc>
              <a:spcBef>
                <a:spcPts val="7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User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cannot</a:t>
            </a:r>
            <a:r>
              <a:rPr sz="1200" dirty="0">
                <a:latin typeface="Arial MT"/>
                <a:cs typeface="Arial MT"/>
              </a:rPr>
              <a:t> exist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without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trust: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85%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cannot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built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without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important</a:t>
            </a:r>
            <a:r>
              <a:rPr sz="1200" dirty="0">
                <a:latin typeface="Arial MT"/>
                <a:cs typeface="Arial MT"/>
              </a:rPr>
              <a:t> factor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to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attract </a:t>
            </a:r>
            <a:r>
              <a:rPr sz="1200" spc="-5" dirty="0">
                <a:latin typeface="Arial MT"/>
                <a:cs typeface="Arial MT"/>
              </a:rPr>
              <a:t>e-commerce buyers. </a:t>
            </a:r>
            <a:r>
              <a:rPr sz="1200" dirty="0">
                <a:latin typeface="Arial MT"/>
                <a:cs typeface="Arial MT"/>
              </a:rPr>
              <a:t>So, it </a:t>
            </a:r>
            <a:r>
              <a:rPr sz="1200" spc="-5" dirty="0">
                <a:latin typeface="Arial MT"/>
                <a:cs typeface="Arial MT"/>
              </a:rPr>
              <a:t>is important </a:t>
            </a:r>
            <a:r>
              <a:rPr sz="1200" dirty="0">
                <a:latin typeface="Arial MT"/>
                <a:cs typeface="Arial MT"/>
              </a:rPr>
              <a:t>for companies to </a:t>
            </a:r>
            <a:r>
              <a:rPr sz="1200" spc="-5" dirty="0">
                <a:latin typeface="Arial MT"/>
                <a:cs typeface="Arial MT"/>
              </a:rPr>
              <a:t>learn </a:t>
            </a:r>
            <a:r>
              <a:rPr sz="1200" dirty="0">
                <a:latin typeface="Arial MT"/>
                <a:cs typeface="Arial MT"/>
              </a:rPr>
              <a:t>how </a:t>
            </a:r>
            <a:r>
              <a:rPr sz="1200" spc="-5" dirty="0">
                <a:latin typeface="Arial MT"/>
                <a:cs typeface="Arial MT"/>
              </a:rPr>
              <a:t>to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manage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consumers'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</a:t>
            </a:r>
            <a:endParaRPr sz="1200">
              <a:latin typeface="Arial MT"/>
              <a:cs typeface="Arial MT"/>
            </a:endParaRPr>
          </a:p>
          <a:p>
            <a:pPr marL="242570" marR="490855" indent="-228600">
              <a:lnSpc>
                <a:spcPct val="134200"/>
              </a:lnSpc>
              <a:spcBef>
                <a:spcPts val="15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Offering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wide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variety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listed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several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categories: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75%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agreed.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86% customers like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complete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relevant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80% customers agree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receive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monetary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savings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while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15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50%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convenience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 patronizing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retailer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50%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agree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give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sense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adventure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25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only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30%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shopping</a:t>
            </a:r>
            <a:r>
              <a:rPr sz="1200" spc="-5" dirty="0">
                <a:latin typeface="Arial MT"/>
                <a:cs typeface="Arial MT"/>
              </a:rPr>
              <a:t> enhances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 social</a:t>
            </a:r>
            <a:r>
              <a:rPr sz="1200" dirty="0">
                <a:latin typeface="Arial MT"/>
                <a:cs typeface="Arial MT"/>
              </a:rPr>
              <a:t> status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45% customers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feel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gratified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their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favorite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retailer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15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45% customers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feel that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helps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fulfill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certain roles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53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85% customers agree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get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money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while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1576" y="7666481"/>
            <a:ext cx="5836920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29209" indent="-230504">
              <a:lnSpc>
                <a:spcPct val="139200"/>
              </a:lnSpc>
              <a:spcBef>
                <a:spcPts val="100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Observations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Multiple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Options based Questions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i.e.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related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name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specific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parameters, after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47th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rows</a:t>
            </a:r>
            <a:endParaRPr sz="1200">
              <a:latin typeface="Arial MT"/>
              <a:cs typeface="Arial MT"/>
            </a:endParaRPr>
          </a:p>
          <a:p>
            <a:pPr marL="699770" marR="400685" lvl="1" indent="-228600">
              <a:lnSpc>
                <a:spcPct val="132500"/>
              </a:lnSpc>
              <a:spcBef>
                <a:spcPts val="165"/>
              </a:spcBef>
              <a:buFont typeface="Courier New"/>
              <a:buChar char="o"/>
              <a:tabLst>
                <a:tab pos="700405" algn="l"/>
              </a:tabLst>
            </a:pPr>
            <a:r>
              <a:rPr sz="1200" spc="-5" dirty="0">
                <a:latin typeface="Arial MT"/>
                <a:cs typeface="Arial MT"/>
              </a:rPr>
              <a:t>Maximum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people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 shopped from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these 5 companies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- </a:t>
            </a:r>
            <a:r>
              <a:rPr sz="1200" spc="-5" dirty="0">
                <a:latin typeface="Arial MT"/>
                <a:cs typeface="Arial MT"/>
              </a:rPr>
              <a:t>Amazon.in,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Flipkart.com, Paytm.com,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Myntra.com,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Snapdeal.com.</a:t>
            </a:r>
            <a:endParaRPr sz="1200">
              <a:latin typeface="Arial MT"/>
              <a:cs typeface="Arial MT"/>
            </a:endParaRPr>
          </a:p>
          <a:p>
            <a:pPr marL="699770" lvl="1" indent="-230504">
              <a:lnSpc>
                <a:spcPct val="100000"/>
              </a:lnSpc>
              <a:spcBef>
                <a:spcPts val="685"/>
              </a:spcBef>
              <a:buFont typeface="Courier New"/>
              <a:buChar char="o"/>
              <a:tabLst>
                <a:tab pos="699770" algn="l"/>
                <a:tab pos="700405" algn="l"/>
              </a:tabLst>
            </a:pPr>
            <a:r>
              <a:rPr sz="1200" spc="-5" dirty="0">
                <a:latin typeface="Arial MT"/>
                <a:cs typeface="Arial MT"/>
              </a:rPr>
              <a:t>48% customers </a:t>
            </a:r>
            <a:r>
              <a:rPr sz="1200" dirty="0">
                <a:latin typeface="Arial MT"/>
                <a:cs typeface="Arial MT"/>
              </a:rPr>
              <a:t>says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flipkart, amazon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wide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variety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products</a:t>
            </a:r>
            <a:endParaRPr sz="1200">
              <a:latin typeface="Arial MT"/>
              <a:cs typeface="Arial MT"/>
            </a:endParaRPr>
          </a:p>
          <a:p>
            <a:pPr marL="699770" marR="5080" lvl="1" indent="-228600">
              <a:lnSpc>
                <a:spcPct val="134100"/>
              </a:lnSpc>
              <a:spcBef>
                <a:spcPts val="25"/>
              </a:spcBef>
              <a:buFont typeface="Courier New"/>
              <a:buChar char="o"/>
              <a:tabLst>
                <a:tab pos="700405" algn="l"/>
              </a:tabLst>
            </a:pPr>
            <a:r>
              <a:rPr sz="1200" spc="-5" dirty="0">
                <a:latin typeface="Arial MT"/>
                <a:cs typeface="Arial MT"/>
              </a:rPr>
              <a:t>37%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displaying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complete and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relevant information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" dirty="0">
                <a:latin typeface="Arial MT"/>
                <a:cs typeface="Arial MT"/>
              </a:rPr>
              <a:t> products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635490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9080" y="817624"/>
            <a:ext cx="5511165" cy="871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158750" indent="-228600">
              <a:lnSpc>
                <a:spcPct val="133500"/>
              </a:lnSpc>
              <a:spcBef>
                <a:spcPts val="10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terms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speed Amazon.in is liked by 90% </a:t>
            </a:r>
            <a:r>
              <a:rPr sz="1200" dirty="0">
                <a:latin typeface="Arial MT"/>
                <a:cs typeface="Arial MT"/>
              </a:rPr>
              <a:t>customers , </a:t>
            </a:r>
            <a:r>
              <a:rPr sz="1200" spc="-10" dirty="0">
                <a:latin typeface="Arial MT"/>
                <a:cs typeface="Arial MT"/>
              </a:rPr>
              <a:t>60 </a:t>
            </a:r>
            <a:r>
              <a:rPr sz="1200" spc="-5" dirty="0">
                <a:latin typeface="Arial MT"/>
                <a:cs typeface="Arial MT"/>
              </a:rPr>
              <a:t>% like </a:t>
            </a:r>
            <a:r>
              <a:rPr sz="1200" dirty="0">
                <a:latin typeface="Arial MT"/>
                <a:cs typeface="Arial MT"/>
              </a:rPr>
              <a:t>Flipkart 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27% Myntra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78% customers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trust</a:t>
            </a:r>
            <a:r>
              <a:rPr sz="1200" spc="-5" dirty="0">
                <a:latin typeface="Arial MT"/>
                <a:cs typeface="Arial MT"/>
              </a:rPr>
              <a:t> Amazon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reliable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55%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flipkart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25% Myntra</a:t>
            </a:r>
            <a:endParaRPr sz="1200">
              <a:latin typeface="Arial MT"/>
              <a:cs typeface="Arial MT"/>
            </a:endParaRPr>
          </a:p>
          <a:p>
            <a:pPr marL="242570" marR="250190" indent="-228600">
              <a:lnSpc>
                <a:spcPct val="134200"/>
              </a:lnSpc>
              <a:spcBef>
                <a:spcPts val="2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Amazon's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quickness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complete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dirty="0">
                <a:latin typeface="Arial MT"/>
                <a:cs typeface="Arial MT"/>
              </a:rPr>
              <a:t> 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60%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likes </a:t>
            </a:r>
            <a:r>
              <a:rPr sz="1200" dirty="0">
                <a:latin typeface="Arial MT"/>
                <a:cs typeface="Arial MT"/>
              </a:rPr>
              <a:t>Flipart's,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30%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likes</a:t>
            </a:r>
            <a:r>
              <a:rPr sz="1200" dirty="0">
                <a:latin typeface="Arial MT"/>
                <a:cs typeface="Arial MT"/>
              </a:rPr>
              <a:t> Myntra's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60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86% likes Amazon's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delivery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speed</a:t>
            </a:r>
            <a:r>
              <a:rPr sz="1200" dirty="0">
                <a:latin typeface="Arial MT"/>
                <a:cs typeface="Arial MT"/>
              </a:rPr>
              <a:t> 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56% likes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Flipkart's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5% likes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Myntra's</a:t>
            </a:r>
            <a:endParaRPr sz="1200">
              <a:latin typeface="Arial MT"/>
              <a:cs typeface="Arial MT"/>
            </a:endParaRPr>
          </a:p>
          <a:p>
            <a:pPr marL="242570" marR="288290" indent="-228600">
              <a:lnSpc>
                <a:spcPct val="133300"/>
              </a:lnSpc>
              <a:spcBef>
                <a:spcPts val="4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82%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terms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keeping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privacy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their </a:t>
            </a:r>
            <a:r>
              <a:rPr sz="1200" dirty="0">
                <a:latin typeface="Arial MT"/>
                <a:cs typeface="Arial MT"/>
              </a:rPr>
              <a:t>data,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56%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trust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20%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trust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12 % trust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</a:t>
            </a:r>
            <a:endParaRPr sz="120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70% </a:t>
            </a:r>
            <a:r>
              <a:rPr sz="1200" dirty="0">
                <a:latin typeface="Arial MT"/>
                <a:cs typeface="Arial MT"/>
              </a:rPr>
              <a:t>trust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keeping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their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financial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secured,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56%</a:t>
            </a:r>
            <a:endParaRPr sz="1200">
              <a:latin typeface="Arial MT"/>
              <a:cs typeface="Arial MT"/>
            </a:endParaRPr>
          </a:p>
          <a:p>
            <a:pPr marL="242570">
              <a:lnSpc>
                <a:spcPct val="100000"/>
              </a:lnSpc>
              <a:spcBef>
                <a:spcPts val="520"/>
              </a:spcBef>
            </a:pPr>
            <a:r>
              <a:rPr sz="1200" dirty="0">
                <a:latin typeface="Arial MT"/>
                <a:cs typeface="Arial MT"/>
              </a:rPr>
              <a:t>Flipakrt,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34%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21%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22@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</a:t>
            </a:r>
            <a:endParaRPr sz="1200">
              <a:latin typeface="Arial MT"/>
              <a:cs typeface="Arial MT"/>
            </a:endParaRPr>
          </a:p>
          <a:p>
            <a:pPr marL="242570" marR="201930" indent="-228600">
              <a:lnSpc>
                <a:spcPct val="132500"/>
              </a:lnSpc>
              <a:spcBef>
                <a:spcPts val="18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84%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believe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perceived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trustworthiness,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43%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-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33%</a:t>
            </a:r>
            <a:r>
              <a:rPr sz="1200" dirty="0">
                <a:latin typeface="Arial MT"/>
                <a:cs typeface="Arial MT"/>
              </a:rPr>
              <a:t> -</a:t>
            </a:r>
            <a:r>
              <a:rPr sz="1200" spc="-5" dirty="0">
                <a:latin typeface="Arial MT"/>
                <a:cs typeface="Arial MT"/>
              </a:rPr>
              <a:t> Myntra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,Snapdeal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27%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</a:t>
            </a:r>
            <a:endParaRPr sz="1200">
              <a:latin typeface="Arial MT"/>
              <a:cs typeface="Arial MT"/>
            </a:endParaRPr>
          </a:p>
          <a:p>
            <a:pPr marL="242570" marR="395605" indent="-228600">
              <a:lnSpc>
                <a:spcPct val="132500"/>
              </a:lnSpc>
              <a:spcBef>
                <a:spcPts val="21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86%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like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</a:t>
            </a:r>
            <a:r>
              <a:rPr sz="1200" dirty="0">
                <a:latin typeface="Arial MT"/>
                <a:cs typeface="Arial MT"/>
              </a:rPr>
              <a:t>terms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online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assistance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through </a:t>
            </a:r>
            <a:r>
              <a:rPr sz="1200" spc="5" dirty="0">
                <a:latin typeface="Arial MT"/>
                <a:cs typeface="Arial MT"/>
              </a:rPr>
              <a:t>multi-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channel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51%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-Flipkart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,42%</a:t>
            </a:r>
            <a:r>
              <a:rPr sz="1200" dirty="0">
                <a:latin typeface="Arial MT"/>
                <a:cs typeface="Arial MT"/>
              </a:rPr>
              <a:t> Myntra</a:t>
            </a:r>
            <a:endParaRPr sz="1200">
              <a:latin typeface="Arial MT"/>
              <a:cs typeface="Arial MT"/>
            </a:endParaRPr>
          </a:p>
          <a:p>
            <a:pPr marL="242570" marR="29845" indent="-228600">
              <a:lnSpc>
                <a:spcPct val="133300"/>
              </a:lnSpc>
              <a:spcBef>
                <a:spcPts val="18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50%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dirty="0">
                <a:latin typeface="Arial MT"/>
                <a:cs typeface="Arial MT"/>
              </a:rPr>
              <a:t> that</a:t>
            </a:r>
            <a:r>
              <a:rPr sz="1200" spc="-5" dirty="0">
                <a:latin typeface="Arial MT"/>
                <a:cs typeface="Arial MT"/>
              </a:rPr>
              <a:t> Amazon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takes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log them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 while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 period/promotions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5" dirty="0">
                <a:latin typeface="Arial MT"/>
                <a:cs typeface="Arial MT"/>
              </a:rPr>
              <a:t> 39%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goes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13% goes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16%</a:t>
            </a:r>
            <a:endParaRPr sz="1200">
              <a:latin typeface="Arial MT"/>
              <a:cs typeface="Arial MT"/>
            </a:endParaRPr>
          </a:p>
          <a:p>
            <a:pPr marL="242570">
              <a:lnSpc>
                <a:spcPct val="100000"/>
              </a:lnSpc>
              <a:spcBef>
                <a:spcPts val="685"/>
              </a:spcBef>
            </a:pPr>
            <a:r>
              <a:rPr sz="1200" spc="-5" dirty="0">
                <a:latin typeface="Arial MT"/>
                <a:cs typeface="Arial MT"/>
              </a:rPr>
              <a:t>Snapdeal</a:t>
            </a:r>
            <a:endParaRPr sz="1200">
              <a:latin typeface="Arial MT"/>
              <a:cs typeface="Arial MT"/>
            </a:endParaRPr>
          </a:p>
          <a:p>
            <a:pPr marL="242570" marR="230504" indent="-228600">
              <a:lnSpc>
                <a:spcPct val="134200"/>
              </a:lnSpc>
              <a:spcBef>
                <a:spcPts val="13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46%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says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 takes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time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displaying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photos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sales/promotion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35%-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flipkart,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21% Snapdeal, 14%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11% Paytm</a:t>
            </a:r>
            <a:endParaRPr sz="1200">
              <a:latin typeface="Arial MT"/>
              <a:cs typeface="Arial MT"/>
            </a:endParaRPr>
          </a:p>
          <a:p>
            <a:pPr marL="242570" marR="74930" indent="-228600">
              <a:lnSpc>
                <a:spcPct val="134200"/>
              </a:lnSpc>
              <a:spcBef>
                <a:spcPts val="17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terms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late declaration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price in promotion/sales 28% goes with Myntra,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21%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dirty="0">
                <a:latin typeface="Arial MT"/>
                <a:cs typeface="Arial MT"/>
              </a:rPr>
              <a:t> , </a:t>
            </a:r>
            <a:r>
              <a:rPr sz="1200" spc="-5" dirty="0">
                <a:latin typeface="Arial MT"/>
                <a:cs typeface="Arial MT"/>
              </a:rPr>
              <a:t>16%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flipkart</a:t>
            </a:r>
            <a:r>
              <a:rPr sz="1200" dirty="0">
                <a:latin typeface="Arial MT"/>
                <a:cs typeface="Arial MT"/>
              </a:rPr>
              <a:t> 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18% Snapdeal,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23%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</a:t>
            </a:r>
            <a:endParaRPr sz="1200">
              <a:latin typeface="Arial MT"/>
              <a:cs typeface="Arial MT"/>
            </a:endParaRPr>
          </a:p>
          <a:p>
            <a:pPr marL="242570" marR="191135" indent="-228600">
              <a:lnSpc>
                <a:spcPct val="134200"/>
              </a:lnSpc>
              <a:spcBef>
                <a:spcPts val="16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terms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longer </a:t>
            </a:r>
            <a:r>
              <a:rPr sz="1200" spc="-10" dirty="0">
                <a:latin typeface="Arial MT"/>
                <a:cs typeface="Arial MT"/>
              </a:rPr>
              <a:t>page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loading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promotion/sales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26%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 goes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Myntra, 23% </a:t>
            </a:r>
            <a:r>
              <a:rPr sz="1200" dirty="0">
                <a:latin typeface="Arial MT"/>
                <a:cs typeface="Arial MT"/>
              </a:rPr>
              <a:t>flipkart,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23%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24%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</a:t>
            </a:r>
            <a:endParaRPr sz="1200">
              <a:latin typeface="Arial MT"/>
              <a:cs typeface="Arial MT"/>
            </a:endParaRPr>
          </a:p>
          <a:p>
            <a:pPr marL="242570" marR="11430" indent="-228600">
              <a:lnSpc>
                <a:spcPct val="140300"/>
              </a:lnSpc>
              <a:spcBef>
                <a:spcPts val="9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terms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limited mode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dirty="0">
                <a:latin typeface="Arial MT"/>
                <a:cs typeface="Arial MT"/>
              </a:rPr>
              <a:t>most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 during</a:t>
            </a:r>
            <a:r>
              <a:rPr sz="1200" dirty="0">
                <a:latin typeface="Arial MT"/>
                <a:cs typeface="Arial MT"/>
              </a:rPr>
              <a:t> sales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period/promotions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41%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goes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40%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-amazon, </a:t>
            </a:r>
            <a:r>
              <a:rPr sz="1200" dirty="0">
                <a:latin typeface="Arial MT"/>
                <a:cs typeface="Arial MT"/>
              </a:rPr>
              <a:t>23%</a:t>
            </a:r>
            <a:r>
              <a:rPr sz="1200" spc="-5" dirty="0">
                <a:latin typeface="Arial MT"/>
                <a:cs typeface="Arial MT"/>
              </a:rPr>
              <a:t> flipkart,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20%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only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3%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Myntra.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Hence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Myntra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gives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payment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during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sales/promotion.</a:t>
            </a:r>
            <a:endParaRPr sz="1200">
              <a:latin typeface="Arial MT"/>
              <a:cs typeface="Arial MT"/>
            </a:endParaRPr>
          </a:p>
          <a:p>
            <a:pPr marL="242570" marR="234950" indent="-228600" algn="just">
              <a:lnSpc>
                <a:spcPct val="139200"/>
              </a:lnSpc>
              <a:spcBef>
                <a:spcPts val="8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terms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time taken </a:t>
            </a:r>
            <a:r>
              <a:rPr sz="1200" spc="-10" dirty="0">
                <a:latin typeface="Arial MT"/>
                <a:cs typeface="Arial MT"/>
              </a:rPr>
              <a:t>in </a:t>
            </a:r>
            <a:r>
              <a:rPr sz="1200" spc="-5" dirty="0">
                <a:latin typeface="Arial MT"/>
                <a:cs typeface="Arial MT"/>
              </a:rPr>
              <a:t>product delivery Paytm has highest votes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37%,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 24%, </a:t>
            </a:r>
            <a:r>
              <a:rPr sz="1200" dirty="0">
                <a:latin typeface="Arial MT"/>
                <a:cs typeface="Arial MT"/>
              </a:rPr>
              <a:t>flipkart </a:t>
            </a:r>
            <a:r>
              <a:rPr sz="1200" spc="-5" dirty="0">
                <a:latin typeface="Arial MT"/>
                <a:cs typeface="Arial MT"/>
              </a:rPr>
              <a:t>16%, amazon 14% and Snapdeal and Myntra 10%.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Hence</a:t>
            </a:r>
            <a:r>
              <a:rPr sz="1200" spc="-5" dirty="0">
                <a:latin typeface="Arial MT"/>
                <a:cs typeface="Arial MT"/>
              </a:rPr>
              <a:t> Snapdeal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Myntra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take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minimum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time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delivery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among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all.</a:t>
            </a:r>
            <a:endParaRPr sz="1200">
              <a:latin typeface="Arial MT"/>
              <a:cs typeface="Arial MT"/>
            </a:endParaRPr>
          </a:p>
          <a:p>
            <a:pPr marL="242570" marR="16510" indent="-228600">
              <a:lnSpc>
                <a:spcPct val="133300"/>
              </a:lnSpc>
              <a:spcBef>
                <a:spcPts val="185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20%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dislikes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disruptions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while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moving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another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amazon,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24%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 Myntra, 27% Snapdeal,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14%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23%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</a:t>
            </a:r>
            <a:endParaRPr sz="1200">
              <a:latin typeface="Arial MT"/>
              <a:cs typeface="Arial MT"/>
            </a:endParaRPr>
          </a:p>
          <a:p>
            <a:pPr marL="242570" marR="217804" indent="-228600">
              <a:lnSpc>
                <a:spcPct val="132500"/>
              </a:lnSpc>
              <a:spcBef>
                <a:spcPts val="200"/>
              </a:spcBef>
              <a:buFont typeface="Courier New"/>
              <a:buChar char="o"/>
              <a:tabLst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61% customers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says that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amazon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website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efficient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43%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flipkart,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22%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Paytm,</a:t>
            </a:r>
            <a:r>
              <a:rPr sz="1200" dirty="0">
                <a:latin typeface="Arial MT"/>
                <a:cs typeface="Arial MT"/>
              </a:rPr>
              <a:t> 9%</a:t>
            </a:r>
            <a:r>
              <a:rPr sz="1200" spc="-5" dirty="0">
                <a:latin typeface="Arial MT"/>
                <a:cs typeface="Arial MT"/>
              </a:rPr>
              <a:t> for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Snapdeal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57104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49"/>
                </a:lnTo>
                <a:lnTo>
                  <a:pt x="5768975" y="6349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4" name="object 4"/>
            <p:cNvSpPr/>
            <p:nvPr/>
          </p:nvSpPr>
          <p:spPr>
            <a:xfrm>
              <a:off x="323215" y="323087"/>
              <a:ext cx="6934200" cy="10066020"/>
            </a:xfrm>
            <a:custGeom>
              <a:avLst/>
              <a:gdLst/>
              <a:ahLst/>
              <a:cxnLst/>
              <a:rect l="l" t="t" r="r" b="b"/>
              <a:pathLst>
                <a:path w="6934200" h="10066020">
                  <a:moveTo>
                    <a:pt x="6903720" y="12700"/>
                  </a:moveTo>
                  <a:lnTo>
                    <a:pt x="6897370" y="12700"/>
                  </a:lnTo>
                  <a:lnTo>
                    <a:pt x="6897370" y="19050"/>
                  </a:lnTo>
                  <a:lnTo>
                    <a:pt x="6897370" y="10029190"/>
                  </a:lnTo>
                  <a:lnTo>
                    <a:pt x="18415" y="10029190"/>
                  </a:lnTo>
                  <a:lnTo>
                    <a:pt x="18415" y="19050"/>
                  </a:lnTo>
                  <a:lnTo>
                    <a:pt x="6897370" y="19050"/>
                  </a:lnTo>
                  <a:lnTo>
                    <a:pt x="6897370" y="12700"/>
                  </a:lnTo>
                  <a:lnTo>
                    <a:pt x="12065" y="12700"/>
                  </a:lnTo>
                  <a:lnTo>
                    <a:pt x="12065" y="19050"/>
                  </a:lnTo>
                  <a:lnTo>
                    <a:pt x="12065" y="10029190"/>
                  </a:lnTo>
                  <a:lnTo>
                    <a:pt x="12065" y="10035540"/>
                  </a:lnTo>
                  <a:lnTo>
                    <a:pt x="6903720" y="10035540"/>
                  </a:lnTo>
                  <a:lnTo>
                    <a:pt x="6903720" y="10029317"/>
                  </a:lnTo>
                  <a:lnTo>
                    <a:pt x="6903720" y="10029190"/>
                  </a:lnTo>
                  <a:lnTo>
                    <a:pt x="6903720" y="19050"/>
                  </a:lnTo>
                  <a:lnTo>
                    <a:pt x="6903720" y="18542"/>
                  </a:lnTo>
                  <a:lnTo>
                    <a:pt x="6903720" y="12700"/>
                  </a:lnTo>
                  <a:close/>
                </a:path>
                <a:path w="6934200" h="10066020">
                  <a:moveTo>
                    <a:pt x="6934200" y="18542"/>
                  </a:moveTo>
                  <a:lnTo>
                    <a:pt x="6915785" y="18542"/>
                  </a:lnTo>
                  <a:lnTo>
                    <a:pt x="6915785" y="127"/>
                  </a:lnTo>
                  <a:lnTo>
                    <a:pt x="6909435" y="127"/>
                  </a:lnTo>
                  <a:lnTo>
                    <a:pt x="690943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0041890"/>
                  </a:lnTo>
                  <a:lnTo>
                    <a:pt x="0" y="10048240"/>
                  </a:lnTo>
                  <a:lnTo>
                    <a:pt x="18415" y="10048240"/>
                  </a:lnTo>
                  <a:lnTo>
                    <a:pt x="18415" y="10066020"/>
                  </a:lnTo>
                  <a:lnTo>
                    <a:pt x="6934200" y="10066020"/>
                  </a:lnTo>
                  <a:lnTo>
                    <a:pt x="6934200" y="10048240"/>
                  </a:lnTo>
                  <a:lnTo>
                    <a:pt x="6934200" y="10041890"/>
                  </a:lnTo>
                  <a:lnTo>
                    <a:pt x="5715" y="10041890"/>
                  </a:lnTo>
                  <a:lnTo>
                    <a:pt x="5715" y="6350"/>
                  </a:lnTo>
                  <a:lnTo>
                    <a:pt x="6909435" y="6350"/>
                  </a:lnTo>
                  <a:lnTo>
                    <a:pt x="6909435" y="10041382"/>
                  </a:lnTo>
                  <a:lnTo>
                    <a:pt x="6915785" y="10041382"/>
                  </a:lnTo>
                  <a:lnTo>
                    <a:pt x="6934200" y="10041382"/>
                  </a:lnTo>
                  <a:lnTo>
                    <a:pt x="6934200" y="18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750" y="2183764"/>
              <a:ext cx="5600700" cy="27132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870" y="5163819"/>
              <a:ext cx="5101335" cy="25876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30604" y="806957"/>
            <a:ext cx="5462905" cy="78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392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o </a:t>
            </a:r>
            <a:r>
              <a:rPr sz="1200" spc="-5" dirty="0">
                <a:latin typeface="Arial MT"/>
                <a:cs typeface="Arial MT"/>
              </a:rPr>
              <a:t>81% customers </a:t>
            </a:r>
            <a:r>
              <a:rPr sz="1200" dirty="0">
                <a:latin typeface="Arial MT"/>
                <a:cs typeface="Arial MT"/>
              </a:rPr>
              <a:t>would </a:t>
            </a:r>
            <a:r>
              <a:rPr sz="1200" spc="-5" dirty="0">
                <a:latin typeface="Arial MT"/>
                <a:cs typeface="Arial MT"/>
              </a:rPr>
              <a:t>like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recommend amazon to a friend, 43% </a:t>
            </a:r>
            <a:r>
              <a:rPr sz="1200" dirty="0">
                <a:latin typeface="Arial MT"/>
                <a:cs typeface="Arial MT"/>
              </a:rPr>
              <a:t>would </a:t>
            </a:r>
            <a:r>
              <a:rPr sz="1200" spc="-10" dirty="0">
                <a:latin typeface="Arial MT"/>
                <a:cs typeface="Arial MT"/>
              </a:rPr>
              <a:t>like 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flipkart , </a:t>
            </a:r>
            <a:r>
              <a:rPr sz="1200" spc="-5" dirty="0">
                <a:latin typeface="Arial MT"/>
                <a:cs typeface="Arial MT"/>
              </a:rPr>
              <a:t>22% </a:t>
            </a:r>
            <a:r>
              <a:rPr sz="1200" dirty="0">
                <a:latin typeface="Arial MT"/>
                <a:cs typeface="Arial MT"/>
              </a:rPr>
              <a:t>would </a:t>
            </a:r>
            <a:r>
              <a:rPr sz="1200" spc="-10" dirty="0">
                <a:latin typeface="Arial MT"/>
                <a:cs typeface="Arial MT"/>
              </a:rPr>
              <a:t>like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Myntra </a:t>
            </a:r>
            <a:r>
              <a:rPr sz="1200" dirty="0">
                <a:latin typeface="Arial MT"/>
                <a:cs typeface="Arial MT"/>
              </a:rPr>
              <a:t>, </a:t>
            </a:r>
            <a:r>
              <a:rPr sz="1200" spc="-5" dirty="0">
                <a:latin typeface="Arial MT"/>
                <a:cs typeface="Arial MT"/>
              </a:rPr>
              <a:t>9% for Paytm and least 4 % </a:t>
            </a:r>
            <a:r>
              <a:rPr sz="1200" spc="-10" dirty="0">
                <a:latin typeface="Arial MT"/>
                <a:cs typeface="Arial MT"/>
              </a:rPr>
              <a:t>would </a:t>
            </a:r>
            <a:r>
              <a:rPr sz="1200" spc="-5" dirty="0">
                <a:latin typeface="Arial MT"/>
                <a:cs typeface="Arial MT"/>
              </a:rPr>
              <a:t>like </a:t>
            </a:r>
            <a:r>
              <a:rPr sz="1200" spc="-10" dirty="0">
                <a:latin typeface="Arial MT"/>
                <a:cs typeface="Arial MT"/>
              </a:rPr>
              <a:t>to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recommend Snapdeal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054600" cy="3700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785994"/>
              <a:ext cx="5667756" cy="173608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4671314" cy="33055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68164"/>
              <a:ext cx="5266690" cy="39135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551678" cy="39745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945" y="5052694"/>
              <a:ext cx="5339587" cy="42487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301742" cy="26502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59" y="3851274"/>
              <a:ext cx="5179060" cy="2627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784974"/>
              <a:ext cx="5211318" cy="27793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99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895" y="978407"/>
              <a:ext cx="4786883" cy="2427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70" y="3695699"/>
              <a:ext cx="5102098" cy="256920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619" y="9808209"/>
            <a:ext cx="5768975" cy="6350"/>
          </a:xfrm>
          <a:custGeom>
            <a:avLst/>
            <a:gdLst/>
            <a:ahLst/>
            <a:cxnLst/>
            <a:rect l="l" t="t" r="r" b="b"/>
            <a:pathLst>
              <a:path w="5768975" h="6350">
                <a:moveTo>
                  <a:pt x="5768975" y="0"/>
                </a:moveTo>
                <a:lnTo>
                  <a:pt x="0" y="0"/>
                </a:lnTo>
                <a:lnTo>
                  <a:pt x="0" y="6350"/>
                </a:lnTo>
                <a:lnTo>
                  <a:pt x="5768975" y="6350"/>
                </a:lnTo>
                <a:lnTo>
                  <a:pt x="576897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15" y="323087"/>
            <a:ext cx="6934200" cy="10066020"/>
          </a:xfrm>
          <a:custGeom>
            <a:avLst/>
            <a:gdLst/>
            <a:ahLst/>
            <a:cxnLst/>
            <a:rect l="l" t="t" r="r" b="b"/>
            <a:pathLst>
              <a:path w="6934200" h="10066020">
                <a:moveTo>
                  <a:pt x="6903720" y="12700"/>
                </a:moveTo>
                <a:lnTo>
                  <a:pt x="6897370" y="12700"/>
                </a:lnTo>
                <a:lnTo>
                  <a:pt x="6897370" y="19050"/>
                </a:lnTo>
                <a:lnTo>
                  <a:pt x="6897370" y="10029190"/>
                </a:lnTo>
                <a:lnTo>
                  <a:pt x="18415" y="10029190"/>
                </a:lnTo>
                <a:lnTo>
                  <a:pt x="18415" y="19050"/>
                </a:lnTo>
                <a:lnTo>
                  <a:pt x="6897370" y="19050"/>
                </a:lnTo>
                <a:lnTo>
                  <a:pt x="6897370" y="12700"/>
                </a:lnTo>
                <a:lnTo>
                  <a:pt x="12065" y="12700"/>
                </a:lnTo>
                <a:lnTo>
                  <a:pt x="12065" y="19050"/>
                </a:lnTo>
                <a:lnTo>
                  <a:pt x="12065" y="10029190"/>
                </a:lnTo>
                <a:lnTo>
                  <a:pt x="12065" y="10035540"/>
                </a:lnTo>
                <a:lnTo>
                  <a:pt x="6903720" y="10035540"/>
                </a:lnTo>
                <a:lnTo>
                  <a:pt x="6903720" y="10029317"/>
                </a:lnTo>
                <a:lnTo>
                  <a:pt x="6903720" y="10029190"/>
                </a:lnTo>
                <a:lnTo>
                  <a:pt x="6903720" y="19050"/>
                </a:lnTo>
                <a:lnTo>
                  <a:pt x="6903720" y="18542"/>
                </a:lnTo>
                <a:lnTo>
                  <a:pt x="6903720" y="12700"/>
                </a:lnTo>
                <a:close/>
              </a:path>
              <a:path w="6934200" h="10066020">
                <a:moveTo>
                  <a:pt x="6934200" y="18542"/>
                </a:moveTo>
                <a:lnTo>
                  <a:pt x="6915785" y="18542"/>
                </a:lnTo>
                <a:lnTo>
                  <a:pt x="6915785" y="127"/>
                </a:lnTo>
                <a:lnTo>
                  <a:pt x="6909435" y="127"/>
                </a:lnTo>
                <a:lnTo>
                  <a:pt x="6909435" y="0"/>
                </a:lnTo>
                <a:lnTo>
                  <a:pt x="0" y="0"/>
                </a:lnTo>
                <a:lnTo>
                  <a:pt x="0" y="6350"/>
                </a:lnTo>
                <a:lnTo>
                  <a:pt x="0" y="10041890"/>
                </a:lnTo>
                <a:lnTo>
                  <a:pt x="0" y="10048240"/>
                </a:lnTo>
                <a:lnTo>
                  <a:pt x="18415" y="10048240"/>
                </a:lnTo>
                <a:lnTo>
                  <a:pt x="18415" y="10066020"/>
                </a:lnTo>
                <a:lnTo>
                  <a:pt x="6934200" y="10066020"/>
                </a:lnTo>
                <a:lnTo>
                  <a:pt x="6934200" y="10048240"/>
                </a:lnTo>
                <a:lnTo>
                  <a:pt x="6934200" y="10041890"/>
                </a:lnTo>
                <a:lnTo>
                  <a:pt x="5715" y="10041890"/>
                </a:lnTo>
                <a:lnTo>
                  <a:pt x="5715" y="6350"/>
                </a:lnTo>
                <a:lnTo>
                  <a:pt x="6909435" y="6350"/>
                </a:lnTo>
                <a:lnTo>
                  <a:pt x="6909435" y="10041382"/>
                </a:lnTo>
                <a:lnTo>
                  <a:pt x="6915785" y="10041382"/>
                </a:lnTo>
                <a:lnTo>
                  <a:pt x="6934200" y="10041382"/>
                </a:lnTo>
                <a:lnTo>
                  <a:pt x="6934200" y="18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9080" y="816101"/>
            <a:ext cx="5521325" cy="316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13970">
              <a:lnSpc>
                <a:spcPct val="140100"/>
              </a:lnSpc>
              <a:spcBef>
                <a:spcPts val="100"/>
              </a:spcBef>
              <a:tabLst>
                <a:tab pos="242570" algn="l"/>
                <a:tab pos="243204" algn="l"/>
              </a:tabLst>
            </a:pPr>
            <a:r>
              <a:rPr lang="en-IN" sz="1200" b="1" dirty="0">
                <a:latin typeface="Arial"/>
                <a:cs typeface="Arial"/>
              </a:rPr>
              <a:t>CUSTOMER</a:t>
            </a:r>
            <a:r>
              <a:rPr lang="en-IN" sz="1200" b="1" spc="-30" dirty="0">
                <a:latin typeface="Arial"/>
                <a:cs typeface="Arial"/>
              </a:rPr>
              <a:t> </a:t>
            </a:r>
            <a:r>
              <a:rPr lang="en-IN" sz="1200" b="1" spc="-5" dirty="0">
                <a:latin typeface="Arial"/>
                <a:cs typeface="Arial"/>
              </a:rPr>
              <a:t>RETENTION:</a:t>
            </a:r>
            <a:r>
              <a:rPr lang="en-IN" sz="1200" b="1" spc="-30" dirty="0">
                <a:latin typeface="Arial"/>
                <a:cs typeface="Arial"/>
              </a:rPr>
              <a:t> </a:t>
            </a:r>
            <a:r>
              <a:rPr lang="en-IN" sz="1200" b="1" spc="-5" dirty="0">
                <a:latin typeface="Arial"/>
                <a:cs typeface="Arial"/>
              </a:rPr>
              <a:t>STATISTICS</a:t>
            </a:r>
            <a:endParaRPr lang="en-US" sz="1200" spc="-5" dirty="0">
              <a:latin typeface="Arial MT"/>
              <a:cs typeface="Arial MT"/>
            </a:endParaRPr>
          </a:p>
          <a:p>
            <a:pPr marL="242570" marR="13970" indent="-228600">
              <a:lnSpc>
                <a:spcPct val="140100"/>
              </a:lnSpc>
              <a:spcBef>
                <a:spcPts val="100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lang="en-US" sz="1200" spc="-5" dirty="0">
                <a:latin typeface="Arial MT"/>
                <a:cs typeface="Arial MT"/>
              </a:rPr>
              <a:t>Acquiring</a:t>
            </a:r>
            <a:r>
              <a:rPr lang="en-US" sz="1200" spc="5" dirty="0">
                <a:latin typeface="Arial MT"/>
                <a:cs typeface="Arial MT"/>
              </a:rPr>
              <a:t> a </a:t>
            </a:r>
            <a:r>
              <a:rPr lang="en-US" sz="1200" spc="-5" dirty="0">
                <a:latin typeface="Arial MT"/>
                <a:cs typeface="Arial MT"/>
              </a:rPr>
              <a:t>new customer</a:t>
            </a:r>
            <a:r>
              <a:rPr lang="en-US" sz="1200" spc="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can</a:t>
            </a:r>
            <a:r>
              <a:rPr lang="en-US" sz="1200" spc="3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cost</a:t>
            </a:r>
            <a:r>
              <a:rPr lang="en-US" sz="1200" dirty="0">
                <a:latin typeface="Arial MT"/>
                <a:cs typeface="Arial MT"/>
              </a:rPr>
              <a:t> five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times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lang="en-US" sz="1200" dirty="0">
                <a:latin typeface="Arial MT"/>
                <a:cs typeface="Arial MT"/>
              </a:rPr>
              <a:t>more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than</a:t>
            </a:r>
            <a:r>
              <a:rPr lang="en-US" sz="1200" spc="1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satisfying</a:t>
            </a:r>
            <a:r>
              <a:rPr lang="en-US" sz="1200" spc="1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and</a:t>
            </a:r>
            <a:r>
              <a:rPr lang="en-US" sz="1200" spc="25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retaining current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lang="en-US" sz="1200" spc="-5" dirty="0">
                <a:latin typeface="Arial MT"/>
                <a:cs typeface="Arial MT"/>
              </a:rPr>
              <a:t>customers.</a:t>
            </a:r>
            <a:endParaRPr lang="en-US" sz="1200" dirty="0">
              <a:latin typeface="Arial MT"/>
              <a:cs typeface="Arial MT"/>
            </a:endParaRPr>
          </a:p>
          <a:p>
            <a:pPr marL="242570" marR="12065" indent="-228600">
              <a:lnSpc>
                <a:spcPct val="140000"/>
              </a:lnSpc>
              <a:spcBef>
                <a:spcPts val="145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2%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lang="en-IN" sz="1200" spc="55" dirty="0">
                <a:latin typeface="Arial MT"/>
                <a:cs typeface="Arial MT"/>
              </a:rPr>
              <a:t>the </a:t>
            </a:r>
            <a:r>
              <a:rPr sz="1200" spc="-10" dirty="0">
                <a:latin typeface="Arial MT"/>
                <a:cs typeface="Arial MT"/>
              </a:rPr>
              <a:t>same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effect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profits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cutting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costs</a:t>
            </a:r>
            <a:r>
              <a:rPr lang="en-IN"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10%.</a:t>
            </a:r>
            <a:endParaRPr sz="1200" dirty="0">
              <a:latin typeface="Arial MT"/>
              <a:cs typeface="Arial MT"/>
            </a:endParaRPr>
          </a:p>
          <a:p>
            <a:pPr marL="242570" indent="-230504">
              <a:lnSpc>
                <a:spcPct val="100000"/>
              </a:lnSpc>
              <a:spcBef>
                <a:spcPts val="695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average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losses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10%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each </a:t>
            </a:r>
            <a:r>
              <a:rPr sz="1200" dirty="0">
                <a:latin typeface="Arial MT"/>
                <a:cs typeface="Arial MT"/>
              </a:rPr>
              <a:t>year.</a:t>
            </a:r>
          </a:p>
          <a:p>
            <a:pPr marL="242570" marR="5080" indent="-228600">
              <a:lnSpc>
                <a:spcPct val="140000"/>
              </a:lnSpc>
              <a:spcBef>
                <a:spcPts val="130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5%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reduction</a:t>
            </a:r>
            <a:r>
              <a:rPr sz="1200" spc="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defection</a:t>
            </a:r>
            <a:r>
              <a:rPr sz="1200" spc="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rate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profits</a:t>
            </a:r>
            <a:r>
              <a:rPr sz="1200" spc="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25-125%,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depending </a:t>
            </a:r>
            <a:r>
              <a:rPr sz="1200" spc="-10" dirty="0">
                <a:latin typeface="Arial MT"/>
                <a:cs typeface="Arial MT"/>
              </a:rPr>
              <a:t>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industries.</a:t>
            </a:r>
            <a:endParaRPr sz="1200" dirty="0">
              <a:latin typeface="Arial MT"/>
              <a:cs typeface="Arial MT"/>
            </a:endParaRPr>
          </a:p>
          <a:p>
            <a:pPr marL="242570" marR="13335" indent="-228600">
              <a:lnSpc>
                <a:spcPct val="140000"/>
              </a:lnSpc>
              <a:spcBef>
                <a:spcPts val="135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229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2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profitability</a:t>
            </a:r>
            <a:r>
              <a:rPr sz="1200" spc="2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rate</a:t>
            </a:r>
            <a:r>
              <a:rPr sz="1200" spc="2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tends</a:t>
            </a:r>
            <a:r>
              <a:rPr sz="1200" spc="2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2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increase</a:t>
            </a:r>
            <a:r>
              <a:rPr sz="1200" spc="2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</a:t>
            </a:r>
            <a:r>
              <a:rPr sz="1200" spc="2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229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life</a:t>
            </a:r>
            <a:r>
              <a:rPr sz="1200" spc="2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229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retained</a:t>
            </a:r>
            <a:r>
              <a:rPr lang="en-IN"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customer.</a:t>
            </a:r>
          </a:p>
          <a:p>
            <a:pPr marL="242570" marR="429895" indent="-228600">
              <a:lnSpc>
                <a:spcPct val="140000"/>
              </a:lnSpc>
              <a:spcBef>
                <a:spcPts val="135"/>
              </a:spcBef>
              <a:buFont typeface="Symbol"/>
              <a:buChar char=""/>
              <a:tabLst>
                <a:tab pos="242570" algn="l"/>
                <a:tab pos="243204" algn="l"/>
              </a:tabLst>
            </a:pP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can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boost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profits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anywhere</a:t>
            </a:r>
            <a:r>
              <a:rPr sz="1200" spc="1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from</a:t>
            </a:r>
            <a:r>
              <a:rPr sz="1200" spc="1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25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125%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spc="1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retaining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merely5%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existing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2004" y="4262754"/>
            <a:ext cx="5766435" cy="530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MEASURING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CUSTOMER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RETENTION: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43800"/>
              </a:lnSpc>
              <a:spcBef>
                <a:spcPts val="795"/>
              </a:spcBef>
            </a:pP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rate is normally calculated as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number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3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who have been </a:t>
            </a:r>
            <a:r>
              <a:rPr sz="1200" dirty="0">
                <a:latin typeface="Arial MT"/>
                <a:cs typeface="Arial MT"/>
              </a:rPr>
              <a:t> lost </a:t>
            </a:r>
            <a:r>
              <a:rPr sz="1200" spc="-5" dirty="0">
                <a:latin typeface="Arial MT"/>
                <a:cs typeface="Arial MT"/>
              </a:rPr>
              <a:t>over a period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time, usually calculated over a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quarterly or annual period. 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key is to calculate the percentage versus existing customers, and not </a:t>
            </a:r>
            <a:r>
              <a:rPr sz="1200" dirty="0">
                <a:latin typeface="Arial MT"/>
                <a:cs typeface="Arial MT"/>
              </a:rPr>
              <a:t>underestimate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loss</a:t>
            </a:r>
            <a:r>
              <a:rPr sz="1200" dirty="0">
                <a:latin typeface="Arial MT"/>
                <a:cs typeface="Arial MT"/>
              </a:rPr>
              <a:t> rate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by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tallying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acquisitions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into</a:t>
            </a:r>
            <a:r>
              <a:rPr sz="1200" dirty="0">
                <a:latin typeface="Arial MT"/>
                <a:cs typeface="Arial MT"/>
              </a:rPr>
              <a:t> the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mix.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customer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 rate refers to the number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customers lost over a period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time.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is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normally calculated by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percentage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10" dirty="0">
                <a:latin typeface="Arial MT"/>
                <a:cs typeface="Arial MT"/>
              </a:rPr>
              <a:t>lost </a:t>
            </a:r>
            <a:r>
              <a:rPr sz="1200" spc="-5" dirty="0">
                <a:latin typeface="Arial MT"/>
                <a:cs typeface="Arial MT"/>
              </a:rPr>
              <a:t>customer versus existing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 a quarterly or annual period, without tallying new customer acquisitions. While </a:t>
            </a:r>
            <a:r>
              <a:rPr sz="1200" dirty="0">
                <a:latin typeface="Arial MT"/>
                <a:cs typeface="Arial MT"/>
              </a:rPr>
              <a:t> there </a:t>
            </a:r>
            <a:r>
              <a:rPr sz="1200" spc="-5" dirty="0">
                <a:latin typeface="Arial MT"/>
                <a:cs typeface="Arial MT"/>
              </a:rPr>
              <a:t>are </a:t>
            </a:r>
            <a:r>
              <a:rPr sz="1200" dirty="0">
                <a:latin typeface="Arial MT"/>
                <a:cs typeface="Arial MT"/>
              </a:rPr>
              <a:t>obvious </a:t>
            </a:r>
            <a:r>
              <a:rPr sz="1200" spc="-5" dirty="0">
                <a:latin typeface="Arial MT"/>
                <a:cs typeface="Arial MT"/>
              </a:rPr>
              <a:t>benefits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keeping customers loyal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maintaining retention </a:t>
            </a:r>
            <a:r>
              <a:rPr sz="1200" dirty="0">
                <a:latin typeface="Arial MT"/>
                <a:cs typeface="Arial MT"/>
              </a:rPr>
              <a:t> rates, it </a:t>
            </a:r>
            <a:r>
              <a:rPr sz="1200" spc="-10" dirty="0">
                <a:latin typeface="Arial MT"/>
                <a:cs typeface="Arial MT"/>
              </a:rPr>
              <a:t>can </a:t>
            </a:r>
            <a:r>
              <a:rPr sz="1200" spc="-5" dirty="0">
                <a:latin typeface="Arial MT"/>
                <a:cs typeface="Arial MT"/>
              </a:rPr>
              <a:t>be extremely challenging for management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5" dirty="0">
                <a:latin typeface="Arial MT"/>
                <a:cs typeface="Arial MT"/>
              </a:rPr>
              <a:t>keep retention rates up.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Some companies </a:t>
            </a:r>
            <a:r>
              <a:rPr sz="1200" spc="-10" dirty="0">
                <a:latin typeface="Arial MT"/>
                <a:cs typeface="Arial MT"/>
              </a:rPr>
              <a:t>can </a:t>
            </a:r>
            <a:r>
              <a:rPr sz="1200" spc="-5" dirty="0">
                <a:latin typeface="Arial MT"/>
                <a:cs typeface="Arial MT"/>
              </a:rPr>
              <a:t>measure retention rate using their CRM system, since any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vendor swith solid sales modules </a:t>
            </a:r>
            <a:r>
              <a:rPr sz="1200" spc="-10" dirty="0">
                <a:latin typeface="Arial MT"/>
                <a:cs typeface="Arial MT"/>
              </a:rPr>
              <a:t>should </a:t>
            </a:r>
            <a:r>
              <a:rPr sz="1200" dirty="0">
                <a:latin typeface="Arial MT"/>
                <a:cs typeface="Arial MT"/>
              </a:rPr>
              <a:t>offer this </a:t>
            </a:r>
            <a:r>
              <a:rPr sz="1200" spc="-5" dirty="0">
                <a:latin typeface="Arial MT"/>
                <a:cs typeface="Arial MT"/>
              </a:rPr>
              <a:t>capability. Customer service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expert Lori Bock lender commends that companies look </a:t>
            </a:r>
            <a:r>
              <a:rPr sz="1200" dirty="0">
                <a:latin typeface="Arial MT"/>
                <a:cs typeface="Arial MT"/>
              </a:rPr>
              <a:t>for </a:t>
            </a:r>
            <a:r>
              <a:rPr sz="1200" spc="-5" dirty="0">
                <a:latin typeface="Arial MT"/>
                <a:cs typeface="Arial MT"/>
              </a:rPr>
              <a:t>this functionality when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evaluating CRM solutions, even though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is unlikely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spc="-10" dirty="0">
                <a:latin typeface="Arial MT"/>
                <a:cs typeface="Arial MT"/>
              </a:rPr>
              <a:t>be </a:t>
            </a:r>
            <a:r>
              <a:rPr sz="1200" spc="-5" dirty="0">
                <a:latin typeface="Arial MT"/>
                <a:cs typeface="Arial MT"/>
              </a:rPr>
              <a:t>the differentiating factor.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Companies like witness, Performix, </a:t>
            </a:r>
            <a:r>
              <a:rPr sz="1200" dirty="0">
                <a:latin typeface="Arial MT"/>
                <a:cs typeface="Arial MT"/>
              </a:rPr>
              <a:t>AIM, </a:t>
            </a:r>
            <a:r>
              <a:rPr sz="1200" spc="-5" dirty="0">
                <a:latin typeface="Arial MT"/>
                <a:cs typeface="Arial MT"/>
              </a:rPr>
              <a:t>and Merced </a:t>
            </a:r>
            <a:r>
              <a:rPr sz="1200" dirty="0">
                <a:latin typeface="Arial MT"/>
                <a:cs typeface="Arial MT"/>
              </a:rPr>
              <a:t>offer </a:t>
            </a:r>
            <a:r>
              <a:rPr sz="1200" spc="-5" dirty="0">
                <a:latin typeface="Arial MT"/>
                <a:cs typeface="Arial MT"/>
              </a:rPr>
              <a:t>these types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tools. </a:t>
            </a:r>
            <a:r>
              <a:rPr sz="1200" spc="-15" dirty="0">
                <a:latin typeface="Arial MT"/>
                <a:cs typeface="Arial MT"/>
              </a:rPr>
              <a:t>To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measure </a:t>
            </a:r>
            <a:r>
              <a:rPr sz="1200" dirty="0">
                <a:latin typeface="Arial MT"/>
                <a:cs typeface="Arial MT"/>
              </a:rPr>
              <a:t>this, </a:t>
            </a:r>
            <a:r>
              <a:rPr sz="1200" spc="-5" dirty="0">
                <a:latin typeface="Arial MT"/>
                <a:cs typeface="Arial MT"/>
              </a:rPr>
              <a:t>some companies combine </a:t>
            </a:r>
            <a:r>
              <a:rPr sz="1200" spc="-10" dirty="0">
                <a:latin typeface="Arial MT"/>
                <a:cs typeface="Arial MT"/>
              </a:rPr>
              <a:t>data </a:t>
            </a:r>
            <a:r>
              <a:rPr sz="1200" dirty="0">
                <a:latin typeface="Arial MT"/>
                <a:cs typeface="Arial MT"/>
              </a:rPr>
              <a:t>from </a:t>
            </a:r>
            <a:r>
              <a:rPr sz="1200" spc="-5" dirty="0">
                <a:latin typeface="Arial MT"/>
                <a:cs typeface="Arial MT"/>
              </a:rPr>
              <a:t>the CRM </a:t>
            </a:r>
            <a:r>
              <a:rPr sz="1200" dirty="0">
                <a:latin typeface="Arial MT"/>
                <a:cs typeface="Arial MT"/>
              </a:rPr>
              <a:t>system </a:t>
            </a:r>
            <a:r>
              <a:rPr sz="1200" spc="-5" dirty="0">
                <a:latin typeface="Arial MT"/>
                <a:cs typeface="Arial MT"/>
              </a:rPr>
              <a:t>and data from </a:t>
            </a:r>
            <a:r>
              <a:rPr sz="1200" dirty="0">
                <a:latin typeface="Arial MT"/>
                <a:cs typeface="Arial MT"/>
              </a:rPr>
              <a:t> other </a:t>
            </a:r>
            <a:r>
              <a:rPr sz="1200" spc="-5" dirty="0">
                <a:latin typeface="Arial MT"/>
                <a:cs typeface="Arial MT"/>
              </a:rPr>
              <a:t>systems, such as your systems,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such as your quality monitoring </a:t>
            </a:r>
            <a:r>
              <a:rPr sz="1200" dirty="0">
                <a:latin typeface="Arial MT"/>
                <a:cs typeface="Arial MT"/>
              </a:rPr>
              <a:t>system, </a:t>
            </a:r>
            <a:r>
              <a:rPr sz="1200" spc="-5" dirty="0">
                <a:latin typeface="Arial MT"/>
                <a:cs typeface="Arial MT"/>
              </a:rPr>
              <a:t>ACD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 CTI solution handling contact routing and reporting. There are no hard and fast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rules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calculating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defection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according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Lowenstein.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depend</a:t>
            </a:r>
            <a:r>
              <a:rPr sz="1200" spc="1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industries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</a:t>
            </a:r>
            <a:r>
              <a:rPr sz="1200" spc="1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type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spc="1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business,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since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99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325" y="952499"/>
              <a:ext cx="4895850" cy="37200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924424"/>
              <a:ext cx="5338826" cy="26041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422519" cy="2729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832859"/>
              <a:ext cx="5715381" cy="431038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3488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09284" cy="424548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0480" y="5695568"/>
            <a:ext cx="5723255" cy="4023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OBSERVATIONS:</a:t>
            </a:r>
            <a:endParaRPr sz="1400">
              <a:latin typeface="Arial"/>
              <a:cs typeface="Arial"/>
            </a:endParaRPr>
          </a:p>
          <a:p>
            <a:pPr marL="13970" marR="62230">
              <a:lnSpc>
                <a:spcPct val="143700"/>
              </a:lnSpc>
              <a:spcBef>
                <a:spcPts val="935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Even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though females are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dominant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" dirty="0">
                <a:latin typeface="Arial MT"/>
                <a:cs typeface="Arial MT"/>
              </a:rPr>
              <a:t> dataset,</a:t>
            </a:r>
            <a:r>
              <a:rPr sz="1200" spc="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female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population using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ecommerce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dominant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everywhere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Delhi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Noida</a:t>
            </a:r>
            <a:r>
              <a:rPr sz="1200" dirty="0">
                <a:latin typeface="Arial MT"/>
                <a:cs typeface="Arial MT"/>
              </a:rPr>
              <a:t> more</a:t>
            </a:r>
            <a:r>
              <a:rPr sz="1200" spc="-5" dirty="0">
                <a:latin typeface="Arial MT"/>
                <a:cs typeface="Arial MT"/>
              </a:rPr>
              <a:t> numbers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males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using ecommerce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 female.</a:t>
            </a:r>
            <a:endParaRPr sz="1200">
              <a:latin typeface="Arial MT"/>
              <a:cs typeface="Arial MT"/>
            </a:endParaRPr>
          </a:p>
          <a:p>
            <a:pPr marL="13970" marR="5080">
              <a:lnSpc>
                <a:spcPct val="143300"/>
              </a:lnSpc>
              <a:spcBef>
                <a:spcPts val="820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Bulandshahr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Moradabad</a:t>
            </a:r>
            <a:r>
              <a:rPr sz="1200" spc="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-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both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cities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Uttar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Pradesh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 female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shoppers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5" dirty="0">
                <a:latin typeface="Arial MT"/>
                <a:cs typeface="Arial MT"/>
              </a:rPr>
              <a:t> all.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5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Numbers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females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 shopping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since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males.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09855" indent="-9779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Frequency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females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shopping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online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males</a:t>
            </a:r>
            <a:endParaRPr sz="1200">
              <a:latin typeface="Arial MT"/>
              <a:cs typeface="Arial MT"/>
            </a:endParaRPr>
          </a:p>
          <a:p>
            <a:pPr marL="13970" marR="109220">
              <a:lnSpc>
                <a:spcPct val="143300"/>
              </a:lnSpc>
              <a:spcBef>
                <a:spcPts val="805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Most of the females usually </a:t>
            </a:r>
            <a:r>
              <a:rPr sz="1200" dirty="0">
                <a:latin typeface="Arial MT"/>
                <a:cs typeface="Arial MT"/>
              </a:rPr>
              <a:t>take </a:t>
            </a:r>
            <a:r>
              <a:rPr sz="1200" spc="-5" dirty="0">
                <a:latin typeface="Arial MT"/>
                <a:cs typeface="Arial MT"/>
              </a:rPr>
              <a:t>more than </a:t>
            </a:r>
            <a:r>
              <a:rPr sz="1200" spc="-10" dirty="0">
                <a:latin typeface="Arial MT"/>
                <a:cs typeface="Arial MT"/>
              </a:rPr>
              <a:t>15 </a:t>
            </a:r>
            <a:r>
              <a:rPr sz="1200" spc="-5" dirty="0">
                <a:latin typeface="Arial MT"/>
                <a:cs typeface="Arial MT"/>
              </a:rPr>
              <a:t>meanwhile most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male </a:t>
            </a:r>
            <a:r>
              <a:rPr sz="1200" spc="-5" dirty="0">
                <a:latin typeface="Arial MT"/>
                <a:cs typeface="Arial MT"/>
              </a:rPr>
              <a:t>spend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6-10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before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making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purchase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decision.</a:t>
            </a:r>
            <a:endParaRPr sz="1200">
              <a:latin typeface="Arial MT"/>
              <a:cs typeface="Arial MT"/>
            </a:endParaRPr>
          </a:p>
          <a:p>
            <a:pPr marL="13970" marR="179070">
              <a:lnSpc>
                <a:spcPct val="143800"/>
              </a:lnSpc>
              <a:spcBef>
                <a:spcPts val="810"/>
              </a:spcBef>
              <a:buChar char="•"/>
              <a:tabLst>
                <a:tab pos="110489" algn="l"/>
              </a:tabLst>
            </a:pPr>
            <a:r>
              <a:rPr sz="1200" spc="-5" dirty="0">
                <a:latin typeface="Arial MT"/>
                <a:cs typeface="Arial MT"/>
              </a:rPr>
              <a:t>More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females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strongly agree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fact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 there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must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similar products</a:t>
            </a:r>
            <a:r>
              <a:rPr sz="1200" dirty="0">
                <a:latin typeface="Arial MT"/>
                <a:cs typeface="Arial MT"/>
              </a:rPr>
              <a:t> to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compare.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Males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agree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fact</a:t>
            </a:r>
            <a:r>
              <a:rPr sz="1200" spc="-5" dirty="0">
                <a:latin typeface="Arial MT"/>
                <a:cs typeface="Arial MT"/>
              </a:rPr>
              <a:t> but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data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suggests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okay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if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there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exists </a:t>
            </a:r>
            <a:r>
              <a:rPr sz="1200" spc="-5" dirty="0">
                <a:latin typeface="Arial MT"/>
                <a:cs typeface="Arial MT"/>
              </a:rPr>
              <a:t>a product but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also</a:t>
            </a:r>
            <a:r>
              <a:rPr sz="1200" dirty="0">
                <a:latin typeface="Arial MT"/>
                <a:cs typeface="Arial MT"/>
              </a:rPr>
              <a:t> okay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does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dirty="0">
                <a:latin typeface="Arial MT"/>
                <a:cs typeface="Arial MT"/>
              </a:rPr>
              <a:t> exist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one.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99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730" y="914399"/>
              <a:ext cx="5666486" cy="27447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609" y="3834129"/>
              <a:ext cx="5465445" cy="24408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6461759"/>
              <a:ext cx="5704586" cy="27584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220" y="902207"/>
              <a:ext cx="5531484" cy="3222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429" y="4310379"/>
              <a:ext cx="5337556" cy="32378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691759" cy="24109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5" y="3557917"/>
              <a:ext cx="5563870" cy="651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234" y="4879339"/>
              <a:ext cx="5634354" cy="13195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6395148"/>
              <a:ext cx="5725795" cy="332587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70" y="990599"/>
              <a:ext cx="5525134" cy="596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234" y="2237104"/>
              <a:ext cx="5701411" cy="20148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4486909"/>
              <a:ext cx="5347970" cy="313753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48655" cy="3337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424044"/>
              <a:ext cx="5720461" cy="290703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32272" cy="3185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76724"/>
              <a:ext cx="5185410" cy="308914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99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546725" cy="3279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67529"/>
              <a:ext cx="5765546" cy="32696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5710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215" y="323087"/>
              <a:ext cx="6934200" cy="10066020"/>
            </a:xfrm>
            <a:custGeom>
              <a:avLst/>
              <a:gdLst/>
              <a:ahLst/>
              <a:cxnLst/>
              <a:rect l="l" t="t" r="r" b="b"/>
              <a:pathLst>
                <a:path w="6934200" h="10066020">
                  <a:moveTo>
                    <a:pt x="6903720" y="12700"/>
                  </a:moveTo>
                  <a:lnTo>
                    <a:pt x="6897370" y="12700"/>
                  </a:lnTo>
                  <a:lnTo>
                    <a:pt x="6897370" y="19050"/>
                  </a:lnTo>
                  <a:lnTo>
                    <a:pt x="6897370" y="10029190"/>
                  </a:lnTo>
                  <a:lnTo>
                    <a:pt x="18415" y="10029190"/>
                  </a:lnTo>
                  <a:lnTo>
                    <a:pt x="18415" y="19050"/>
                  </a:lnTo>
                  <a:lnTo>
                    <a:pt x="6897370" y="19050"/>
                  </a:lnTo>
                  <a:lnTo>
                    <a:pt x="6897370" y="12700"/>
                  </a:lnTo>
                  <a:lnTo>
                    <a:pt x="12065" y="12700"/>
                  </a:lnTo>
                  <a:lnTo>
                    <a:pt x="12065" y="19050"/>
                  </a:lnTo>
                  <a:lnTo>
                    <a:pt x="12065" y="10029190"/>
                  </a:lnTo>
                  <a:lnTo>
                    <a:pt x="12065" y="10035540"/>
                  </a:lnTo>
                  <a:lnTo>
                    <a:pt x="6903720" y="10035540"/>
                  </a:lnTo>
                  <a:lnTo>
                    <a:pt x="6903720" y="10029317"/>
                  </a:lnTo>
                  <a:lnTo>
                    <a:pt x="6903720" y="10029190"/>
                  </a:lnTo>
                  <a:lnTo>
                    <a:pt x="6903720" y="19050"/>
                  </a:lnTo>
                  <a:lnTo>
                    <a:pt x="6903720" y="18542"/>
                  </a:lnTo>
                  <a:lnTo>
                    <a:pt x="6903720" y="12700"/>
                  </a:lnTo>
                  <a:close/>
                </a:path>
                <a:path w="6934200" h="10066020">
                  <a:moveTo>
                    <a:pt x="6934200" y="18542"/>
                  </a:moveTo>
                  <a:lnTo>
                    <a:pt x="6915785" y="18542"/>
                  </a:lnTo>
                  <a:lnTo>
                    <a:pt x="6915785" y="127"/>
                  </a:lnTo>
                  <a:lnTo>
                    <a:pt x="6909435" y="127"/>
                  </a:lnTo>
                  <a:lnTo>
                    <a:pt x="6909435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0041890"/>
                  </a:lnTo>
                  <a:lnTo>
                    <a:pt x="0" y="10048240"/>
                  </a:lnTo>
                  <a:lnTo>
                    <a:pt x="18415" y="10048240"/>
                  </a:lnTo>
                  <a:lnTo>
                    <a:pt x="18415" y="10066020"/>
                  </a:lnTo>
                  <a:lnTo>
                    <a:pt x="6934200" y="10066020"/>
                  </a:lnTo>
                  <a:lnTo>
                    <a:pt x="6934200" y="10048240"/>
                  </a:lnTo>
                  <a:lnTo>
                    <a:pt x="6934200" y="10041890"/>
                  </a:lnTo>
                  <a:lnTo>
                    <a:pt x="5715" y="10041890"/>
                  </a:lnTo>
                  <a:lnTo>
                    <a:pt x="5715" y="6350"/>
                  </a:lnTo>
                  <a:lnTo>
                    <a:pt x="6909435" y="6350"/>
                  </a:lnTo>
                  <a:lnTo>
                    <a:pt x="6909435" y="10041382"/>
                  </a:lnTo>
                  <a:lnTo>
                    <a:pt x="6915785" y="10041382"/>
                  </a:lnTo>
                  <a:lnTo>
                    <a:pt x="6934200" y="10041382"/>
                  </a:lnTo>
                  <a:lnTo>
                    <a:pt x="6934200" y="18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5200" y="9855199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2004" y="800862"/>
            <a:ext cx="5765800" cy="3967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  <a:spcBef>
                <a:spcPts val="95"/>
              </a:spcBef>
            </a:pP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long-term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arrangements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dirty="0">
                <a:latin typeface="Arial MT"/>
                <a:cs typeface="Arial MT"/>
              </a:rPr>
              <a:t> customers.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However,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several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consulting and database management companies have succeeded in creating </a:t>
            </a:r>
            <a:r>
              <a:rPr sz="1200" dirty="0">
                <a:latin typeface="Arial MT"/>
                <a:cs typeface="Arial MT"/>
              </a:rPr>
              <a:t>them.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However,</a:t>
            </a:r>
            <a:r>
              <a:rPr sz="1200" spc="1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1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appropriate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interval</a:t>
            </a:r>
            <a:r>
              <a:rPr sz="1200" spc="1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spc="1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rate</a:t>
            </a:r>
            <a:r>
              <a:rPr sz="1200" spc="1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should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1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measured</a:t>
            </a:r>
            <a:r>
              <a:rPr sz="1200" spc="1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 </a:t>
            </a:r>
            <a:r>
              <a:rPr sz="1200" spc="-5" dirty="0">
                <a:latin typeface="Arial MT"/>
                <a:cs typeface="Arial MT"/>
              </a:rPr>
              <a:t>always one </a:t>
            </a:r>
            <a:r>
              <a:rPr sz="1200" dirty="0">
                <a:latin typeface="Arial MT"/>
                <a:cs typeface="Arial MT"/>
              </a:rPr>
              <a:t>year. Rather, it </a:t>
            </a:r>
            <a:r>
              <a:rPr sz="1200" spc="-5" dirty="0">
                <a:latin typeface="Arial MT"/>
                <a:cs typeface="Arial MT"/>
              </a:rPr>
              <a:t>depends </a:t>
            </a:r>
            <a:r>
              <a:rPr sz="1200" spc="-10" dirty="0">
                <a:latin typeface="Arial MT"/>
                <a:cs typeface="Arial MT"/>
              </a:rPr>
              <a:t>on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customer repurchase </a:t>
            </a:r>
            <a:r>
              <a:rPr sz="1200" dirty="0">
                <a:latin typeface="Arial MT"/>
                <a:cs typeface="Arial MT"/>
              </a:rPr>
              <a:t>cycle. </a:t>
            </a:r>
            <a:r>
              <a:rPr sz="1200" spc="-5" dirty="0">
                <a:latin typeface="Arial MT"/>
                <a:cs typeface="Arial MT"/>
              </a:rPr>
              <a:t>Car </a:t>
            </a:r>
            <a:r>
              <a:rPr sz="1200" dirty="0">
                <a:latin typeface="Arial MT"/>
                <a:cs typeface="Arial MT"/>
              </a:rPr>
              <a:t> insurance </a:t>
            </a:r>
            <a:r>
              <a:rPr sz="1200" spc="-5" dirty="0">
                <a:latin typeface="Arial MT"/>
                <a:cs typeface="Arial MT"/>
              </a:rPr>
              <a:t>and magazine subscriptions are bought on an annual basis. Carpet tiles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hi-fis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not.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If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normal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hi-fire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placement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cycle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four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years,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then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rate </a:t>
            </a:r>
            <a:r>
              <a:rPr sz="1200" spc="-5" dirty="0">
                <a:latin typeface="Arial MT"/>
                <a:cs typeface="Arial MT"/>
              </a:rPr>
              <a:t>is more meaningful </a:t>
            </a:r>
            <a:r>
              <a:rPr sz="1200" dirty="0">
                <a:latin typeface="Arial MT"/>
                <a:cs typeface="Arial MT"/>
              </a:rPr>
              <a:t>if it </a:t>
            </a:r>
            <a:r>
              <a:rPr sz="1200" spc="-5" dirty="0">
                <a:latin typeface="Arial MT"/>
                <a:cs typeface="Arial MT"/>
              </a:rPr>
              <a:t>is measured over </a:t>
            </a:r>
            <a:r>
              <a:rPr sz="1200" dirty="0">
                <a:latin typeface="Arial MT"/>
                <a:cs typeface="Arial MT"/>
              </a:rPr>
              <a:t>four </a:t>
            </a:r>
            <a:r>
              <a:rPr sz="1200" spc="-5" dirty="0">
                <a:latin typeface="Arial MT"/>
                <a:cs typeface="Arial MT"/>
              </a:rPr>
              <a:t>years instead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twelve months.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Additional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complexity 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added when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companies a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sell a range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and </a:t>
            </a:r>
            <a:r>
              <a:rPr sz="1200" spc="-5" dirty="0">
                <a:latin typeface="Arial MT"/>
                <a:cs typeface="Arial MT"/>
              </a:rPr>
              <a:t> services, each with different repurchase cycles. Automobile dealers might sell cars, </a:t>
            </a:r>
            <a:r>
              <a:rPr sz="1200" dirty="0">
                <a:latin typeface="Arial MT"/>
                <a:cs typeface="Arial MT"/>
              </a:rPr>
              <a:t> parts,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fuel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service</a:t>
            </a:r>
            <a:r>
              <a:rPr sz="1200" dirty="0">
                <a:latin typeface="Arial MT"/>
                <a:cs typeface="Arial MT"/>
              </a:rPr>
              <a:t> 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single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products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different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repurchase cycles which </a:t>
            </a:r>
            <a:r>
              <a:rPr sz="1200" dirty="0">
                <a:latin typeface="Arial MT"/>
                <a:cs typeface="Arial MT"/>
              </a:rPr>
              <a:t>make it very </a:t>
            </a:r>
            <a:r>
              <a:rPr sz="1200" spc="-5" dirty="0">
                <a:latin typeface="Arial MT"/>
                <a:cs typeface="Arial MT"/>
              </a:rPr>
              <a:t>difficult </a:t>
            </a:r>
            <a:r>
              <a:rPr sz="1200" dirty="0">
                <a:latin typeface="Arial MT"/>
                <a:cs typeface="Arial MT"/>
              </a:rPr>
              <a:t>for the </a:t>
            </a:r>
            <a:r>
              <a:rPr sz="1200" spc="-5" dirty="0">
                <a:latin typeface="Arial MT"/>
                <a:cs typeface="Arial MT"/>
              </a:rPr>
              <a:t>dealer to have a whole of </a:t>
            </a:r>
            <a:r>
              <a:rPr sz="1200" dirty="0">
                <a:latin typeface="Arial MT"/>
                <a:cs typeface="Arial MT"/>
              </a:rPr>
              <a:t> customer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perspective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retention.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Sometimes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companies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not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clear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about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whether an individual </a:t>
            </a:r>
            <a:r>
              <a:rPr sz="1200" dirty="0">
                <a:latin typeface="Arial MT"/>
                <a:cs typeface="Arial MT"/>
              </a:rPr>
              <a:t>customer </a:t>
            </a:r>
            <a:r>
              <a:rPr sz="1200" spc="-5" dirty="0">
                <a:latin typeface="Arial MT"/>
                <a:cs typeface="Arial MT"/>
              </a:rPr>
              <a:t>has defected. This is because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the location of </a:t>
            </a:r>
            <a:r>
              <a:rPr sz="1200" dirty="0">
                <a:latin typeface="Arial MT"/>
                <a:cs typeface="Arial MT"/>
              </a:rPr>
              <a:t> customer </a:t>
            </a:r>
            <a:r>
              <a:rPr sz="1200" spc="-5" dirty="0">
                <a:latin typeface="Arial MT"/>
                <a:cs typeface="Arial MT"/>
              </a:rPr>
              <a:t>related data, which might be retained in product silos, channel silos or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functional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silos.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2004" y="5290184"/>
            <a:ext cx="5762625" cy="271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TYPE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CUSTOMER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RETENTION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RATE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RAW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CUSTOMER</a:t>
            </a:r>
            <a:r>
              <a:rPr sz="1200" b="1" spc="-5" dirty="0">
                <a:latin typeface="Arial"/>
                <a:cs typeface="Arial"/>
              </a:rPr>
              <a:t> RETENTION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RATE: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43700"/>
              </a:lnSpc>
              <a:spcBef>
                <a:spcPts val="800"/>
              </a:spcBef>
            </a:pPr>
            <a:r>
              <a:rPr sz="1200" dirty="0">
                <a:latin typeface="Arial MT"/>
                <a:cs typeface="Arial MT"/>
              </a:rPr>
              <a:t>This </a:t>
            </a:r>
            <a:r>
              <a:rPr sz="1200" spc="-5" dirty="0">
                <a:latin typeface="Arial MT"/>
                <a:cs typeface="Arial MT"/>
              </a:rPr>
              <a:t>is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number </a:t>
            </a:r>
            <a:r>
              <a:rPr sz="1200" dirty="0">
                <a:latin typeface="Arial MT"/>
                <a:cs typeface="Arial MT"/>
              </a:rPr>
              <a:t>of customers </a:t>
            </a:r>
            <a:r>
              <a:rPr sz="1200" spc="-5" dirty="0">
                <a:latin typeface="Arial MT"/>
                <a:cs typeface="Arial MT"/>
              </a:rPr>
              <a:t>doing business with a </a:t>
            </a:r>
            <a:r>
              <a:rPr sz="1200" dirty="0">
                <a:latin typeface="Arial MT"/>
                <a:cs typeface="Arial MT"/>
              </a:rPr>
              <a:t>firm at </a:t>
            </a:r>
            <a:r>
              <a:rPr sz="1200" spc="-5" dirty="0">
                <a:latin typeface="Arial MT"/>
                <a:cs typeface="Arial MT"/>
              </a:rPr>
              <a:t>the end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a trading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period,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expressed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percentage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of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those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active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customer</a:t>
            </a:r>
            <a:r>
              <a:rPr sz="1200" spc="3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beginning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period.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Arial"/>
                <a:cs typeface="Arial"/>
              </a:rPr>
              <a:t>SALES-ADJUSTED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RETENTION RATE:</a:t>
            </a:r>
            <a:endParaRPr sz="1200">
              <a:latin typeface="Arial"/>
              <a:cs typeface="Arial"/>
            </a:endParaRPr>
          </a:p>
          <a:p>
            <a:pPr marL="12700" marR="9525" algn="just">
              <a:lnSpc>
                <a:spcPct val="143900"/>
              </a:lnSpc>
              <a:spcBef>
                <a:spcPts val="795"/>
              </a:spcBef>
            </a:pPr>
            <a:r>
              <a:rPr sz="1200" dirty="0">
                <a:latin typeface="Arial MT"/>
                <a:cs typeface="Arial MT"/>
              </a:rPr>
              <a:t>This </a:t>
            </a:r>
            <a:r>
              <a:rPr sz="1200" spc="-5" dirty="0">
                <a:latin typeface="Arial MT"/>
                <a:cs typeface="Arial MT"/>
              </a:rPr>
              <a:t>is the value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5" dirty="0">
                <a:latin typeface="Arial MT"/>
                <a:cs typeface="Arial MT"/>
              </a:rPr>
              <a:t>sales achieved from the retained customers, expressed as a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percentage</a:t>
            </a:r>
            <a:r>
              <a:rPr sz="1200" dirty="0">
                <a:latin typeface="Arial MT"/>
                <a:cs typeface="Arial MT"/>
              </a:rPr>
              <a:t> 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sales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achieved</a:t>
            </a:r>
            <a:r>
              <a:rPr sz="1200" dirty="0">
                <a:latin typeface="Arial MT"/>
                <a:cs typeface="Arial MT"/>
              </a:rPr>
              <a:t> from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all</a:t>
            </a:r>
            <a:r>
              <a:rPr sz="1200" dirty="0">
                <a:latin typeface="Arial MT"/>
                <a:cs typeface="Arial MT"/>
              </a:rPr>
              <a:t> customers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who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active</a:t>
            </a:r>
            <a:r>
              <a:rPr sz="1200" dirty="0">
                <a:latin typeface="Arial MT"/>
                <a:cs typeface="Arial MT"/>
              </a:rPr>
              <a:t> at</a:t>
            </a:r>
            <a:r>
              <a:rPr sz="1200" spc="3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 beginning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period.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33669" cy="30678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57979"/>
              <a:ext cx="5684774" cy="31946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85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99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90" y="940307"/>
              <a:ext cx="5036820" cy="30029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61789"/>
              <a:ext cx="5689600" cy="33604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86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406136" cy="3189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71644"/>
              <a:ext cx="5472303" cy="3263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87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99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540" y="914399"/>
              <a:ext cx="5201031" cy="30586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759" y="4294504"/>
              <a:ext cx="5040503" cy="30035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88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4313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313172" cy="3162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89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39765" cy="3093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45609"/>
              <a:ext cx="5761990" cy="31431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90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102860" cy="3078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44009"/>
              <a:ext cx="5575300" cy="331698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91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720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558790" cy="32837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389119"/>
              <a:ext cx="5308219" cy="311658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92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4084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5768975" y="6350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02207"/>
              <a:ext cx="5760211" cy="31104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95444"/>
              <a:ext cx="5487416" cy="30791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93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215" y="323087"/>
            <a:ext cx="6934200" cy="10066020"/>
            <a:chOff x="323215" y="323087"/>
            <a:chExt cx="6934200" cy="10066020"/>
          </a:xfrm>
        </p:grpSpPr>
        <p:sp>
          <p:nvSpPr>
            <p:cNvPr id="3" name="object 3"/>
            <p:cNvSpPr/>
            <p:nvPr/>
          </p:nvSpPr>
          <p:spPr>
            <a:xfrm>
              <a:off x="896620" y="9825355"/>
              <a:ext cx="5768975" cy="6350"/>
            </a:xfrm>
            <a:custGeom>
              <a:avLst/>
              <a:gdLst/>
              <a:ahLst/>
              <a:cxnLst/>
              <a:rect l="l" t="t" r="r" b="b"/>
              <a:pathLst>
                <a:path w="5768975" h="6350">
                  <a:moveTo>
                    <a:pt x="5768975" y="0"/>
                  </a:moveTo>
                  <a:lnTo>
                    <a:pt x="0" y="0"/>
                  </a:lnTo>
                  <a:lnTo>
                    <a:pt x="0" y="6349"/>
                  </a:lnTo>
                  <a:lnTo>
                    <a:pt x="5768975" y="6349"/>
                  </a:lnTo>
                  <a:lnTo>
                    <a:pt x="57689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675" y="990599"/>
              <a:ext cx="5039868" cy="30035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298949"/>
              <a:ext cx="5421884" cy="3216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pc="65" dirty="0"/>
              <a:t>Flip</a:t>
            </a:r>
            <a:r>
              <a:rPr spc="80" dirty="0"/>
              <a:t> </a:t>
            </a:r>
            <a:r>
              <a:rPr spc="100" dirty="0"/>
              <a:t>Robo</a:t>
            </a:r>
            <a:r>
              <a:rPr spc="90" dirty="0"/>
              <a:t> </a:t>
            </a:r>
            <a:r>
              <a:rPr spc="80" dirty="0"/>
              <a:t>Technologies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1150"/>
              </a:lnSpc>
            </a:pPr>
            <a:r>
              <a:rPr dirty="0">
                <a:solidFill>
                  <a:srgbClr val="000000"/>
                </a:solidFill>
              </a:rPr>
              <a:t>94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|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/>
              <a:t>P</a:t>
            </a:r>
            <a:r>
              <a:rPr spc="5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</a:t>
            </a:r>
            <a:r>
              <a:rPr spc="30" dirty="0"/>
              <a:t> 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7435</Words>
  <Application>Microsoft Office PowerPoint</Application>
  <PresentationFormat>Custom</PresentationFormat>
  <Paragraphs>549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Arial MT</vt:lpstr>
      <vt:lpstr>Calibri</vt:lpstr>
      <vt:lpstr>Courier New</vt:lpstr>
      <vt:lpstr>Symbol</vt:lpstr>
      <vt:lpstr>Wingdings</vt:lpstr>
      <vt:lpstr>Office Theme</vt:lpstr>
      <vt:lpstr>CUSTOMER RETENTION 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RETENTION  PROJECT</dc:title>
  <dc:creator>Astha Mishra</dc:creator>
  <cp:lastModifiedBy>Prerna Jain</cp:lastModifiedBy>
  <cp:revision>1</cp:revision>
  <dcterms:created xsi:type="dcterms:W3CDTF">2022-01-23T06:53:04Z</dcterms:created>
  <dcterms:modified xsi:type="dcterms:W3CDTF">2022-01-25T06:52:49Z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2021-07-16T00:00:00Z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2022-01-23T00:00:00Z</vt:filetime>
  </property>
</Properties>
</file>